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Lst>
  <p:notesMasterIdLst>
    <p:notesMasterId r:id="rId24"/>
  </p:notesMasterIdLst>
  <p:sldIdLst>
    <p:sldId id="268" r:id="rId2"/>
    <p:sldId id="256" r:id="rId3"/>
    <p:sldId id="257" r:id="rId4"/>
    <p:sldId id="266" r:id="rId5"/>
    <p:sldId id="276" r:id="rId6"/>
    <p:sldId id="259" r:id="rId7"/>
    <p:sldId id="277" r:id="rId8"/>
    <p:sldId id="262" r:id="rId9"/>
    <p:sldId id="258" r:id="rId10"/>
    <p:sldId id="278" r:id="rId11"/>
    <p:sldId id="260" r:id="rId12"/>
    <p:sldId id="279" r:id="rId13"/>
    <p:sldId id="269" r:id="rId14"/>
    <p:sldId id="270" r:id="rId15"/>
    <p:sldId id="271" r:id="rId16"/>
    <p:sldId id="272" r:id="rId17"/>
    <p:sldId id="273" r:id="rId18"/>
    <p:sldId id="274" r:id="rId19"/>
    <p:sldId id="280" r:id="rId20"/>
    <p:sldId id="281" r:id="rId21"/>
    <p:sldId id="282" r:id="rId22"/>
    <p:sldId id="275" r:id="rId23"/>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27CD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7" autoAdjust="0"/>
    <p:restoredTop sz="86441" autoAdjust="0"/>
  </p:normalViewPr>
  <p:slideViewPr>
    <p:cSldViewPr snapToGrid="0">
      <p:cViewPr varScale="1">
        <p:scale>
          <a:sx n="68" d="100"/>
          <a:sy n="68" d="100"/>
        </p:scale>
        <p:origin x="1308" y="48"/>
      </p:cViewPr>
      <p:guideLst>
        <p:guide orient="horz" pos="2160"/>
        <p:guide pos="3840"/>
        <p:guide pos="3120"/>
      </p:guideLst>
    </p:cSldViewPr>
  </p:slideViewPr>
  <p:outlineViewPr>
    <p:cViewPr>
      <p:scale>
        <a:sx n="33" d="100"/>
        <a:sy n="33" d="100"/>
      </p:scale>
      <p:origin x="216"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962400" cy="344091"/>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28" tIns="45714" rIns="91428" bIns="45714" rtlCol="0"/>
          <a:lstStyle>
            <a:lvl1pPr algn="r">
              <a:defRPr sz="1200"/>
            </a:lvl1pPr>
          </a:lstStyle>
          <a:p>
            <a:fld id="{614CC774-3B27-4094-830F-AC177B3B7F67}" type="datetimeFigureOut">
              <a:rPr lang="en-US" smtClean="0"/>
              <a:pPr/>
              <a:t>10/12/2021</a:t>
            </a:fld>
            <a:endParaRPr lang="en-US"/>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28" tIns="45714" rIns="91428"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513912"/>
            <a:ext cx="3962400" cy="344090"/>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2"/>
            <a:ext cx="3962400" cy="344090"/>
          </a:xfrm>
          <a:prstGeom prst="rect">
            <a:avLst/>
          </a:prstGeom>
        </p:spPr>
        <p:txBody>
          <a:bodyPr vert="horz" lIns="91428" tIns="45714" rIns="91428" bIns="45714" rtlCol="0" anchor="b"/>
          <a:lstStyle>
            <a:lvl1pPr algn="r">
              <a:defRPr sz="1200"/>
            </a:lvl1pPr>
          </a:lstStyle>
          <a:p>
            <a:fld id="{A09A1B52-47E4-4C1D-A97E-95E6CBB9A144}" type="slidenum">
              <a:rPr lang="en-US" smtClean="0"/>
              <a:pPr/>
              <a:t>‹#›</a:t>
            </a:fld>
            <a:endParaRPr lang="en-US"/>
          </a:p>
        </p:txBody>
      </p:sp>
    </p:spTree>
    <p:extLst>
      <p:ext uri="{BB962C8B-B14F-4D97-AF65-F5344CB8AC3E}">
        <p14:creationId xmlns:p14="http://schemas.microsoft.com/office/powerpoint/2010/main" val="230856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795462" y="3694377"/>
            <a:ext cx="74295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1096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367163"/>
            <a:ext cx="8543925"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2329" y="987428"/>
            <a:ext cx="8543925"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355474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5"/>
            <a:ext cx="8543925"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2333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398025" y="3365557"/>
            <a:ext cx="7111243"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1038" y="4501729"/>
            <a:ext cx="8541345"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9" name="TextBox 8"/>
          <p:cNvSpPr txBox="1"/>
          <p:nvPr/>
        </p:nvSpPr>
        <p:spPr>
          <a:xfrm>
            <a:off x="902723" y="786824"/>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480722" y="2743200"/>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06579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9" y="2326970"/>
            <a:ext cx="8543925"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695391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8"/>
            <a:ext cx="8543925"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86541" y="1885950"/>
            <a:ext cx="2394329"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02398" y="2571750"/>
            <a:ext cx="237847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727745" y="1885950"/>
            <a:ext cx="2385696"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6361091" y="1885950"/>
            <a:ext cx="2382342"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6361091" y="2571750"/>
            <a:ext cx="238234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48238567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8"/>
            <a:ext cx="8543925"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082320" y="4297503"/>
            <a:ext cx="2388791"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82320"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082320" y="4873768"/>
            <a:ext cx="238879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712310" y="4297503"/>
            <a:ext cx="2381052"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712309" y="2256354"/>
            <a:ext cx="238105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711212" y="4873767"/>
            <a:ext cx="23842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6341013" y="4297503"/>
            <a:ext cx="2382342"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340910" y="4873765"/>
            <a:ext cx="23854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564804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5437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4778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8118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94307" y="4464028"/>
            <a:ext cx="74295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94307" y="3693677"/>
            <a:ext cx="74295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pPr/>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5148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34871" y="1825625"/>
            <a:ext cx="409009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258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8"/>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0000" y="2505075"/>
            <a:ext cx="40829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34871" y="1681163"/>
            <a:ext cx="4091383"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5134871" y="2505075"/>
            <a:ext cx="409138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8604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3645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8858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1" y="987428"/>
            <a:ext cx="5014913"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0025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10/12/2021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2182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3">
                <a:lumMod val="60000"/>
                <a:lumOff val="40000"/>
              </a:schemeClr>
            </a:gs>
            <a:gs pos="38000">
              <a:srgbClr val="FFCC66"/>
            </a:gs>
            <a:gs pos="94000">
              <a:schemeClr val="accent4">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0001" y="1825625"/>
            <a:ext cx="8314963"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pPr/>
              <a:t>10/12/2021</a:t>
            </a:fld>
            <a:endParaRPr lang="en-US" dirty="0"/>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772069725"/>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04396" y="4691445"/>
            <a:ext cx="7497206" cy="1323439"/>
          </a:xfrm>
          <a:prstGeom prst="rect">
            <a:avLst/>
          </a:prstGeom>
          <a:noFill/>
        </p:spPr>
        <p:txBody>
          <a:bodyPr wrap="square" rtlCol="0">
            <a:spAutoFit/>
          </a:bodyPr>
          <a:lstStyle/>
          <a:p>
            <a:pPr algn="ctr"/>
            <a:r>
              <a:rPr lang="en-IN" sz="3600" dirty="0">
                <a:solidFill>
                  <a:schemeClr val="bg2"/>
                </a:solidFill>
                <a:latin typeface="Britannic Bold" panose="020B0903060703020204" pitchFamily="34" charset="0"/>
                <a:cs typeface="Aharoni" panose="02010803020104030203" pitchFamily="2" charset="-79"/>
              </a:rPr>
              <a:t>A MUST USE PRODUCT FOR</a:t>
            </a:r>
          </a:p>
          <a:p>
            <a:pPr algn="ctr"/>
            <a:r>
              <a:rPr lang="en-IN" sz="4400" dirty="0">
                <a:solidFill>
                  <a:schemeClr val="bg2"/>
                </a:solidFill>
                <a:latin typeface="Berlin Sans FB" panose="020E0602020502020306" pitchFamily="34" charset="0"/>
                <a:cs typeface="Aharoni" panose="02010803020104030203" pitchFamily="2" charset="-79"/>
              </a:rPr>
              <a:t> </a:t>
            </a:r>
          </a:p>
        </p:txBody>
      </p:sp>
      <p:pic>
        <p:nvPicPr>
          <p:cNvPr id="5" name="Picture 4" descr="Shape, circle&#10;&#10;Description automatically generated">
            <a:extLst>
              <a:ext uri="{FF2B5EF4-FFF2-40B4-BE49-F238E27FC236}">
                <a16:creationId xmlns:a16="http://schemas.microsoft.com/office/drawing/2014/main" id="{D07321BB-5639-486B-8020-3C694A67EFC3}"/>
              </a:ext>
            </a:extLst>
          </p:cNvPr>
          <p:cNvPicPr>
            <a:picLocks noChangeAspect="1"/>
          </p:cNvPicPr>
          <p:nvPr/>
        </p:nvPicPr>
        <p:blipFill>
          <a:blip r:embed="rId2"/>
          <a:stretch>
            <a:fillRect/>
          </a:stretch>
        </p:blipFill>
        <p:spPr>
          <a:xfrm>
            <a:off x="704966" y="204569"/>
            <a:ext cx="1517730" cy="1117844"/>
          </a:xfrm>
          <a:prstGeom prst="rect">
            <a:avLst/>
          </a:prstGeom>
        </p:spPr>
      </p:pic>
      <p:sp>
        <p:nvSpPr>
          <p:cNvPr id="12" name="TextBox 11">
            <a:extLst>
              <a:ext uri="{FF2B5EF4-FFF2-40B4-BE49-F238E27FC236}">
                <a16:creationId xmlns:a16="http://schemas.microsoft.com/office/drawing/2014/main" id="{3CAD96C9-185D-44E8-AF5A-CAC47D00E4A9}"/>
              </a:ext>
            </a:extLst>
          </p:cNvPr>
          <p:cNvSpPr txBox="1"/>
          <p:nvPr/>
        </p:nvSpPr>
        <p:spPr>
          <a:xfrm>
            <a:off x="635390" y="1673771"/>
            <a:ext cx="8565644" cy="2062103"/>
          </a:xfrm>
          <a:prstGeom prst="rect">
            <a:avLst/>
          </a:prstGeom>
          <a:noFill/>
        </p:spPr>
        <p:txBody>
          <a:bodyPr wrap="square" rtlCol="0">
            <a:spAutoFit/>
          </a:bodyPr>
          <a:lstStyle/>
          <a:p>
            <a:pPr algn="ctr"/>
            <a:r>
              <a:rPr lang="en-IN" sz="4800" dirty="0">
                <a:latin typeface="Aharoni" panose="02010803020104030203" pitchFamily="2" charset="-79"/>
                <a:cs typeface="Aharoni" panose="02010803020104030203" pitchFamily="2" charset="-79"/>
              </a:rPr>
              <a:t> </a:t>
            </a:r>
          </a:p>
          <a:p>
            <a:pPr algn="ctr"/>
            <a:endParaRPr lang="en-IN" sz="3600" dirty="0">
              <a:solidFill>
                <a:schemeClr val="accent1">
                  <a:lumMod val="75000"/>
                </a:schemeClr>
              </a:solidFill>
              <a:latin typeface="Algerian" panose="04020705040A02060702" pitchFamily="82" charset="0"/>
              <a:cs typeface="Aharoni" panose="02010803020104030203" pitchFamily="2" charset="-79"/>
            </a:endParaRPr>
          </a:p>
          <a:p>
            <a:pPr algn="ctr"/>
            <a:r>
              <a:rPr lang="en-IN" sz="4400" dirty="0">
                <a:solidFill>
                  <a:schemeClr val="accent1">
                    <a:lumMod val="75000"/>
                  </a:schemeClr>
                </a:solidFill>
                <a:latin typeface="Algerian" panose="04020705040A02060702" pitchFamily="82" charset="0"/>
                <a:cs typeface="Aharoni" panose="02010803020104030203" pitchFamily="2" charset="-79"/>
              </a:rPr>
              <a:t>FEED MILL &amp; GRAIN STORAGE</a:t>
            </a:r>
            <a:endParaRPr lang="en-US" sz="4400" dirty="0">
              <a:solidFill>
                <a:schemeClr val="accent1">
                  <a:lumMod val="75000"/>
                </a:schemeClr>
              </a:solidFill>
              <a:latin typeface="Algerian" panose="04020705040A02060702" pitchFamily="82" charset="0"/>
              <a:cs typeface="Aharoni" panose="02010803020104030203" pitchFamily="2" charset="-79"/>
            </a:endParaRPr>
          </a:p>
        </p:txBody>
      </p:sp>
      <p:sp>
        <p:nvSpPr>
          <p:cNvPr id="13" name="TextBox 12">
            <a:extLst>
              <a:ext uri="{FF2B5EF4-FFF2-40B4-BE49-F238E27FC236}">
                <a16:creationId xmlns:a16="http://schemas.microsoft.com/office/drawing/2014/main" id="{7A2BDFD6-D08B-434A-BA94-B34B45BB8F84}"/>
              </a:ext>
            </a:extLst>
          </p:cNvPr>
          <p:cNvSpPr txBox="1"/>
          <p:nvPr/>
        </p:nvSpPr>
        <p:spPr>
          <a:xfrm>
            <a:off x="1204396" y="6022489"/>
            <a:ext cx="7497206" cy="1261884"/>
          </a:xfrm>
          <a:prstGeom prst="rect">
            <a:avLst/>
          </a:prstGeom>
          <a:noFill/>
        </p:spPr>
        <p:txBody>
          <a:bodyPr wrap="square" rtlCol="0">
            <a:spAutoFit/>
          </a:bodyPr>
          <a:lstStyle/>
          <a:p>
            <a:pPr algn="ctr"/>
            <a:r>
              <a:rPr lang="en-IN" sz="2800" dirty="0">
                <a:solidFill>
                  <a:schemeClr val="accent1">
                    <a:lumMod val="75000"/>
                  </a:schemeClr>
                </a:solidFill>
                <a:latin typeface="Berlin Sans FB" panose="020E0602020502020306" pitchFamily="34" charset="0"/>
                <a:cs typeface="Aharoni" panose="02010803020104030203" pitchFamily="2" charset="-79"/>
              </a:rPr>
              <a:t>WELCOME TO THE WORLD OF GRAIN SCIENCE</a:t>
            </a:r>
          </a:p>
          <a:p>
            <a:pPr algn="ctr"/>
            <a:r>
              <a:rPr lang="en-IN" sz="4800" dirty="0">
                <a:solidFill>
                  <a:schemeClr val="accent1">
                    <a:lumMod val="75000"/>
                  </a:schemeClr>
                </a:solidFill>
                <a:latin typeface="Aharoni" panose="02010803020104030203" pitchFamily="2" charset="-79"/>
                <a:cs typeface="Aharoni" panose="02010803020104030203" pitchFamily="2" charset="-79"/>
              </a:rPr>
              <a:t> </a:t>
            </a:r>
          </a:p>
        </p:txBody>
      </p:sp>
      <p:sp>
        <p:nvSpPr>
          <p:cNvPr id="15" name="TextBox 14">
            <a:extLst>
              <a:ext uri="{FF2B5EF4-FFF2-40B4-BE49-F238E27FC236}">
                <a16:creationId xmlns:a16="http://schemas.microsoft.com/office/drawing/2014/main" id="{8BE6DDDF-689A-4B3B-8534-7780AEE48B13}"/>
              </a:ext>
            </a:extLst>
          </p:cNvPr>
          <p:cNvSpPr txBox="1"/>
          <p:nvPr/>
        </p:nvSpPr>
        <p:spPr>
          <a:xfrm>
            <a:off x="7702739" y="5183887"/>
            <a:ext cx="643264" cy="830997"/>
          </a:xfrm>
          <a:prstGeom prst="rect">
            <a:avLst/>
          </a:prstGeom>
          <a:noFill/>
        </p:spPr>
        <p:txBody>
          <a:bodyPr wrap="square" rtlCol="0">
            <a:spAutoFit/>
          </a:bodyPr>
          <a:lstStyle/>
          <a:p>
            <a:pPr algn="ctr"/>
            <a:r>
              <a:rPr lang="en-IN" sz="4800" dirty="0">
                <a:solidFill>
                  <a:schemeClr val="bg1"/>
                </a:solidFill>
                <a:latin typeface="Aharoni" panose="02010803020104030203" pitchFamily="2" charset="-79"/>
                <a:cs typeface="Aharoni" panose="02010803020104030203" pitchFamily="2" charset="-79"/>
              </a:rPr>
              <a:t> </a:t>
            </a:r>
          </a:p>
        </p:txBody>
      </p:sp>
      <p:pic>
        <p:nvPicPr>
          <p:cNvPr id="1026" name="Picture 2" descr="C:\Users\USER\Desktop\Max-10 Logo-cdr.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220487" y="506437"/>
            <a:ext cx="4134017" cy="177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62993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09" y="34202"/>
            <a:ext cx="3636419" cy="1325563"/>
          </a:xfrm>
        </p:spPr>
        <p:txBody>
          <a:bodyPr>
            <a:normAutofit/>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Customers</a:t>
            </a:r>
          </a:p>
        </p:txBody>
      </p:sp>
      <p:sp>
        <p:nvSpPr>
          <p:cNvPr id="3" name="Content Placeholder 2"/>
          <p:cNvSpPr>
            <a:spLocks noGrp="1"/>
          </p:cNvSpPr>
          <p:nvPr>
            <p:ph idx="1"/>
          </p:nvPr>
        </p:nvSpPr>
        <p:spPr>
          <a:xfrm>
            <a:off x="555081" y="2237060"/>
            <a:ext cx="8504513" cy="4868092"/>
          </a:xfrm>
        </p:spPr>
        <p:txBody>
          <a:bodyPr>
            <a:normAutofit fontScale="25000" lnSpcReduction="20000"/>
          </a:bodyPr>
          <a:lstStyle/>
          <a:p>
            <a:pPr>
              <a:lnSpc>
                <a:spcPct val="150000"/>
              </a:lnSpc>
            </a:pPr>
            <a:r>
              <a:rPr lang="en-US" sz="9600" dirty="0">
                <a:solidFill>
                  <a:schemeClr val="bg2"/>
                </a:solidFill>
                <a:latin typeface="Times New Roman" panose="02020603050405020304" pitchFamily="18" charset="0"/>
                <a:cs typeface="Times New Roman" panose="02020603050405020304" pitchFamily="18" charset="0"/>
              </a:rPr>
              <a:t>Decreases the number of diseases in the bird, improves the F.C.R, the Mold issues, the Bag weight issues, the feed </a:t>
            </a:r>
            <a:r>
              <a:rPr lang="en-US" sz="9600" dirty="0" err="1">
                <a:solidFill>
                  <a:schemeClr val="bg2"/>
                </a:solidFill>
                <a:latin typeface="Times New Roman" panose="02020603050405020304" pitchFamily="18" charset="0"/>
                <a:cs typeface="Times New Roman" panose="02020603050405020304" pitchFamily="18" charset="0"/>
              </a:rPr>
              <a:t>colour</a:t>
            </a:r>
            <a:r>
              <a:rPr lang="en-US" sz="9600" dirty="0">
                <a:solidFill>
                  <a:schemeClr val="bg2"/>
                </a:solidFill>
                <a:latin typeface="Times New Roman" panose="02020603050405020304" pitchFamily="18" charset="0"/>
                <a:cs typeface="Times New Roman" panose="02020603050405020304" pitchFamily="18" charset="0"/>
              </a:rPr>
              <a:t>, the fines at the farm levels thus increases the loyalty of distributors, Integrator and farmers. </a:t>
            </a:r>
          </a:p>
          <a:p>
            <a:pPr marL="0" indent="0">
              <a:lnSpc>
                <a:spcPct val="150000"/>
              </a:lnSpc>
              <a:buNone/>
            </a:pPr>
            <a:r>
              <a:rPr lang="en-US" sz="9600" dirty="0">
                <a:solidFill>
                  <a:schemeClr val="bg2"/>
                </a:solidFill>
                <a:latin typeface="Times New Roman" panose="02020603050405020304" pitchFamily="18" charset="0"/>
                <a:cs typeface="Times New Roman" panose="02020603050405020304" pitchFamily="18" charset="0"/>
              </a:rPr>
              <a:t>   With better margins, productivity, product quality and increased  </a:t>
            </a:r>
          </a:p>
          <a:p>
            <a:pPr marL="0" indent="0">
              <a:lnSpc>
                <a:spcPct val="150000"/>
              </a:lnSpc>
              <a:buNone/>
            </a:pPr>
            <a:r>
              <a:rPr lang="en-US" sz="9600" dirty="0">
                <a:solidFill>
                  <a:schemeClr val="bg2"/>
                </a:solidFill>
                <a:latin typeface="Times New Roman" panose="02020603050405020304" pitchFamily="18" charset="0"/>
                <a:cs typeface="Times New Roman" panose="02020603050405020304" pitchFamily="18" charset="0"/>
              </a:rPr>
              <a:t>    margins for the end users you can penetrate faster In the market  </a:t>
            </a:r>
          </a:p>
          <a:p>
            <a:pPr marL="0" indent="0">
              <a:lnSpc>
                <a:spcPct val="150000"/>
              </a:lnSpc>
              <a:buNone/>
            </a:pPr>
            <a:r>
              <a:rPr lang="en-US" sz="9600" dirty="0">
                <a:solidFill>
                  <a:schemeClr val="bg2"/>
                </a:solidFill>
                <a:latin typeface="Times New Roman" panose="02020603050405020304" pitchFamily="18" charset="0"/>
                <a:cs typeface="Times New Roman" panose="02020603050405020304" pitchFamily="18" charset="0"/>
              </a:rPr>
              <a:t>    and  grow your business.</a:t>
            </a:r>
          </a:p>
          <a:p>
            <a:pPr marL="0" indent="0">
              <a:lnSpc>
                <a:spcPct val="150000"/>
              </a:lnSpc>
              <a:buNone/>
            </a:pPr>
            <a:endParaRPr lang="en-IN" sz="3200" dirty="0"/>
          </a:p>
          <a:p>
            <a:endParaRPr lang="en-US" dirty="0"/>
          </a:p>
          <a:p>
            <a:endParaRPr lang="en-IN" dirty="0"/>
          </a:p>
        </p:txBody>
      </p:sp>
      <p:pic>
        <p:nvPicPr>
          <p:cNvPr id="5"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96029" y="34202"/>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8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12579"/>
            <a:ext cx="8543925" cy="1325563"/>
          </a:xfrm>
        </p:spPr>
        <p:txBody>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Effect on Bird</a:t>
            </a:r>
          </a:p>
        </p:txBody>
      </p:sp>
      <p:sp>
        <p:nvSpPr>
          <p:cNvPr id="3" name="Content Placeholder 2"/>
          <p:cNvSpPr>
            <a:spLocks noGrp="1"/>
          </p:cNvSpPr>
          <p:nvPr>
            <p:ph idx="1"/>
          </p:nvPr>
        </p:nvSpPr>
        <p:spPr>
          <a:xfrm>
            <a:off x="835783" y="1893863"/>
            <a:ext cx="8543925" cy="3282289"/>
          </a:xfrm>
        </p:spPr>
        <p:txBody>
          <a:bodyPr>
            <a:noAutofit/>
          </a:bodyPr>
          <a:lstStyle/>
          <a:p>
            <a:r>
              <a:rPr lang="en-US" sz="2400" dirty="0">
                <a:solidFill>
                  <a:schemeClr val="bg2"/>
                </a:solidFill>
                <a:latin typeface="Times New Roman" panose="02020603050405020304" pitchFamily="18" charset="0"/>
                <a:cs typeface="Times New Roman" panose="02020603050405020304" pitchFamily="18" charset="0"/>
              </a:rPr>
              <a:t>Decreases the toxicity of feed and in tern of the bird thus decreasing the mortality.</a:t>
            </a:r>
          </a:p>
          <a:p>
            <a:endParaRPr lang="en-US" sz="2400" dirty="0">
              <a:solidFill>
                <a:schemeClr val="bg2"/>
              </a:solidFill>
              <a:latin typeface="Times New Roman" panose="02020603050405020304" pitchFamily="18" charset="0"/>
              <a:cs typeface="Times New Roman" panose="02020603050405020304" pitchFamily="18" charset="0"/>
            </a:endParaRPr>
          </a:p>
          <a:p>
            <a:r>
              <a:rPr lang="en-US" sz="2400" dirty="0">
                <a:solidFill>
                  <a:schemeClr val="bg2"/>
                </a:solidFill>
                <a:latin typeface="Times New Roman" panose="02020603050405020304" pitchFamily="18" charset="0"/>
                <a:cs typeface="Times New Roman" panose="02020603050405020304" pitchFamily="18" charset="0"/>
              </a:rPr>
              <a:t>Decreases the bacterial and fungal load on the bird. </a:t>
            </a:r>
          </a:p>
          <a:p>
            <a:endParaRPr lang="en-US" sz="2400" dirty="0">
              <a:solidFill>
                <a:schemeClr val="bg2"/>
              </a:solidFill>
              <a:latin typeface="Times New Roman" panose="02020603050405020304" pitchFamily="18" charset="0"/>
              <a:cs typeface="Times New Roman" panose="02020603050405020304" pitchFamily="18" charset="0"/>
            </a:endParaRPr>
          </a:p>
          <a:p>
            <a:r>
              <a:rPr lang="en-IN" sz="2400" dirty="0">
                <a:solidFill>
                  <a:schemeClr val="bg2"/>
                </a:solidFill>
                <a:latin typeface="Times New Roman" panose="02020603050405020304" pitchFamily="18" charset="0"/>
                <a:cs typeface="Times New Roman" panose="02020603050405020304" pitchFamily="18" charset="0"/>
              </a:rPr>
              <a:t>Improves the Feed Intake.</a:t>
            </a:r>
          </a:p>
          <a:p>
            <a:endParaRPr lang="en-IN" sz="2400" dirty="0">
              <a:solidFill>
                <a:schemeClr val="bg2"/>
              </a:solidFill>
              <a:latin typeface="Times New Roman" panose="02020603050405020304" pitchFamily="18" charset="0"/>
              <a:cs typeface="Times New Roman" panose="02020603050405020304" pitchFamily="18" charset="0"/>
            </a:endParaRPr>
          </a:p>
          <a:p>
            <a:r>
              <a:rPr lang="en-IN" sz="2400" dirty="0">
                <a:solidFill>
                  <a:schemeClr val="bg2"/>
                </a:solidFill>
                <a:latin typeface="Times New Roman" panose="02020603050405020304" pitchFamily="18" charset="0"/>
                <a:cs typeface="Times New Roman" panose="02020603050405020304" pitchFamily="18" charset="0"/>
              </a:rPr>
              <a:t>Improves the digestibility and the G.I track.</a:t>
            </a:r>
          </a:p>
          <a:p>
            <a:pPr>
              <a:buNone/>
            </a:pPr>
            <a:endParaRPr lang="en-IN" sz="2400" dirty="0">
              <a:solidFill>
                <a:schemeClr val="bg2"/>
              </a:solidFill>
              <a:latin typeface="Times New Roman" panose="02020603050405020304" pitchFamily="18" charset="0"/>
              <a:cs typeface="Times New Roman" panose="02020603050405020304" pitchFamily="18" charset="0"/>
            </a:endParaRPr>
          </a:p>
          <a:p>
            <a:r>
              <a:rPr lang="en-IN" sz="2400" dirty="0">
                <a:solidFill>
                  <a:schemeClr val="bg2"/>
                </a:solidFill>
                <a:latin typeface="Times New Roman" panose="02020603050405020304" pitchFamily="18" charset="0"/>
                <a:cs typeface="Times New Roman" panose="02020603050405020304" pitchFamily="18" charset="0"/>
              </a:rPr>
              <a:t>Decreases the overall Infection in birds.</a:t>
            </a:r>
            <a:endParaRPr lang="en-US" sz="2400" dirty="0">
              <a:solidFill>
                <a:schemeClr val="bg2"/>
              </a:solidFill>
              <a:latin typeface="Times New Roman" panose="02020603050405020304" pitchFamily="18" charset="0"/>
              <a:cs typeface="Times New Roman" panose="02020603050405020304" pitchFamily="18" charset="0"/>
            </a:endParaRPr>
          </a:p>
        </p:txBody>
      </p:sp>
      <p:pic>
        <p:nvPicPr>
          <p:cNvPr id="5"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82908" y="283237"/>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32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225" y="1587752"/>
            <a:ext cx="8535233" cy="4856591"/>
          </a:xfrm>
        </p:spPr>
        <p:txBody>
          <a:bodyPr>
            <a:noAutofit/>
          </a:bodyPr>
          <a:lstStyle/>
          <a:p>
            <a:pPr algn="just">
              <a:lnSpc>
                <a:spcPct val="150000"/>
              </a:lnSpc>
            </a:pPr>
            <a:r>
              <a:rPr lang="en-US" dirty="0">
                <a:solidFill>
                  <a:schemeClr val="bg2"/>
                </a:solidFill>
                <a:latin typeface="Times New Roman" panose="02020603050405020304" pitchFamily="18" charset="0"/>
                <a:cs typeface="Times New Roman" panose="02020603050405020304" pitchFamily="18" charset="0"/>
              </a:rPr>
              <a:t> Under  conditions where the grains used for making the feed are having moisture under 14% ,1 kg of                            </a:t>
            </a:r>
          </a:p>
          <a:p>
            <a:pPr marL="0" indent="0" algn="just">
              <a:lnSpc>
                <a:spcPct val="150000"/>
              </a:lnSpc>
              <a:buNone/>
            </a:pPr>
            <a:r>
              <a:rPr lang="en-US" dirty="0">
                <a:solidFill>
                  <a:schemeClr val="bg2"/>
                </a:solidFill>
                <a:latin typeface="Times New Roman" panose="02020603050405020304" pitchFamily="18" charset="0"/>
                <a:cs typeface="Times New Roman" panose="02020603050405020304" pitchFamily="18" charset="0"/>
              </a:rPr>
              <a:t>   solution per Metric ton to be mixed with the feed in the  </a:t>
            </a:r>
          </a:p>
          <a:p>
            <a:pPr marL="0" indent="0" algn="just">
              <a:lnSpc>
                <a:spcPct val="150000"/>
              </a:lnSpc>
              <a:buNone/>
            </a:pPr>
            <a:r>
              <a:rPr lang="en-US" dirty="0">
                <a:solidFill>
                  <a:schemeClr val="bg2"/>
                </a:solidFill>
                <a:latin typeface="Times New Roman" panose="02020603050405020304" pitchFamily="18" charset="0"/>
                <a:cs typeface="Times New Roman" panose="02020603050405020304" pitchFamily="18" charset="0"/>
              </a:rPr>
              <a:t>   mixture.  </a:t>
            </a:r>
          </a:p>
          <a:p>
            <a:pPr marL="0" indent="0">
              <a:lnSpc>
                <a:spcPct val="150000"/>
              </a:lnSpc>
              <a:buNone/>
            </a:pPr>
            <a:r>
              <a:rPr lang="en-US" dirty="0">
                <a:solidFill>
                  <a:schemeClr val="bg2"/>
                </a:solidFill>
                <a:latin typeface="Times New Roman" panose="02020603050405020304" pitchFamily="18" charset="0"/>
                <a:cs typeface="Times New Roman" panose="02020603050405020304" pitchFamily="18" charset="0"/>
              </a:rPr>
              <a:t>   In case of moisture is above 14% in any of the grains   </a:t>
            </a:r>
          </a:p>
          <a:p>
            <a:pPr marL="0" indent="0">
              <a:lnSpc>
                <a:spcPct val="150000"/>
              </a:lnSpc>
              <a:buNone/>
            </a:pPr>
            <a:r>
              <a:rPr lang="en-US" dirty="0">
                <a:solidFill>
                  <a:schemeClr val="bg2"/>
                </a:solidFill>
                <a:latin typeface="Times New Roman" panose="02020603050405020304" pitchFamily="18" charset="0"/>
                <a:cs typeface="Times New Roman" panose="02020603050405020304" pitchFamily="18" charset="0"/>
              </a:rPr>
              <a:t>   the dosage would be 1.25  kg of                 per MT</a:t>
            </a:r>
          </a:p>
        </p:txBody>
      </p:sp>
      <p:sp>
        <p:nvSpPr>
          <p:cNvPr id="4" name="Title 1">
            <a:extLst>
              <a:ext uri="{FF2B5EF4-FFF2-40B4-BE49-F238E27FC236}">
                <a16:creationId xmlns:a16="http://schemas.microsoft.com/office/drawing/2014/main" id="{7A4391C8-76A8-459D-83DB-CB469D092DFB}"/>
              </a:ext>
            </a:extLst>
          </p:cNvPr>
          <p:cNvSpPr txBox="1">
            <a:spLocks/>
          </p:cNvSpPr>
          <p:nvPr/>
        </p:nvSpPr>
        <p:spPr>
          <a:xfrm>
            <a:off x="596130" y="299896"/>
            <a:ext cx="2389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Dosage</a:t>
            </a:r>
          </a:p>
        </p:txBody>
      </p:sp>
      <p:pic>
        <p:nvPicPr>
          <p:cNvPr id="8"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69144" y="268590"/>
            <a:ext cx="2296800" cy="984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514172" y="5332326"/>
            <a:ext cx="1214234" cy="520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430087" y="2257585"/>
            <a:ext cx="1214234" cy="52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907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96481" y="3097879"/>
            <a:ext cx="7913041" cy="1754326"/>
          </a:xfrm>
          <a:prstGeom prst="rect">
            <a:avLst/>
          </a:prstGeom>
          <a:noFill/>
        </p:spPr>
        <p:txBody>
          <a:bodyPr wrap="square" rtlCol="0">
            <a:spAutoFit/>
          </a:bodyPr>
          <a:lstStyle/>
          <a:p>
            <a:pPr algn="ctr"/>
            <a:r>
              <a:rPr lang="en-IN" sz="6000" b="1" dirty="0">
                <a:solidFill>
                  <a:schemeClr val="accent1">
                    <a:lumMod val="75000"/>
                  </a:schemeClr>
                </a:solidFill>
                <a:latin typeface="Times New Roman" panose="02020603050405020304" pitchFamily="18" charset="0"/>
                <a:cs typeface="Times New Roman" panose="02020603050405020304" pitchFamily="18" charset="0"/>
              </a:rPr>
              <a:t>For Grain Storage</a:t>
            </a:r>
          </a:p>
          <a:p>
            <a:pPr algn="ctr"/>
            <a:endParaRPr lang="en-US" sz="4800" dirty="0"/>
          </a:p>
        </p:txBody>
      </p:sp>
      <p:pic>
        <p:nvPicPr>
          <p:cNvPr id="5" name="Picture 4" descr="Shape, circle&#10;&#10;Description automatically generated">
            <a:extLst>
              <a:ext uri="{FF2B5EF4-FFF2-40B4-BE49-F238E27FC236}">
                <a16:creationId xmlns:a16="http://schemas.microsoft.com/office/drawing/2014/main" id="{D07321BB-5639-486B-8020-3C694A67EFC3}"/>
              </a:ext>
            </a:extLst>
          </p:cNvPr>
          <p:cNvPicPr>
            <a:picLocks noChangeAspect="1"/>
          </p:cNvPicPr>
          <p:nvPr/>
        </p:nvPicPr>
        <p:blipFill>
          <a:blip r:embed="rId2"/>
          <a:stretch>
            <a:fillRect/>
          </a:stretch>
        </p:blipFill>
        <p:spPr>
          <a:xfrm>
            <a:off x="7596779" y="281473"/>
            <a:ext cx="1736094" cy="1253415"/>
          </a:xfrm>
          <a:prstGeom prst="rect">
            <a:avLst/>
          </a:prstGeom>
        </p:spPr>
      </p:pic>
      <p:pic>
        <p:nvPicPr>
          <p:cNvPr id="7" name="Picture 2" descr="C:\Users\USER\Desktop\Max-10 Logo-cdr.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73127" y="281473"/>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1189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6130" y="1603111"/>
            <a:ext cx="8519735" cy="566308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800" dirty="0">
                <a:solidFill>
                  <a:schemeClr val="bg2"/>
                </a:solidFill>
                <a:latin typeface="Times New Roman" panose="02020603050405020304" pitchFamily="18" charset="0"/>
                <a:cs typeface="Times New Roman" panose="02020603050405020304" pitchFamily="18" charset="0"/>
              </a:rPr>
              <a:t>The product is totally food grade and can be mixed/ sprayed easily  on any whole or broken grain meant for storage.</a:t>
            </a:r>
          </a:p>
          <a:p>
            <a:pPr marL="285750" indent="-285750" algn="just">
              <a:lnSpc>
                <a:spcPct val="150000"/>
              </a:lnSpc>
              <a:buFont typeface="Arial" panose="020B0604020202020204" pitchFamily="34" charset="0"/>
              <a:buChar char="•"/>
            </a:pPr>
            <a:r>
              <a:rPr lang="en-US" sz="2800" dirty="0">
                <a:solidFill>
                  <a:schemeClr val="bg2"/>
                </a:solidFill>
                <a:latin typeface="Times New Roman" panose="02020603050405020304" pitchFamily="18" charset="0"/>
                <a:cs typeface="Times New Roman" panose="02020603050405020304" pitchFamily="18" charset="0"/>
              </a:rPr>
              <a:t>It can be sprayed/ mixed  on grains under any storage facility viz., gunny bags or storage in silos. </a:t>
            </a:r>
          </a:p>
          <a:p>
            <a:pPr marL="285750" indent="-285750" algn="just">
              <a:lnSpc>
                <a:spcPct val="150000"/>
              </a:lnSpc>
              <a:buFont typeface="Arial" panose="020B0604020202020204" pitchFamily="34" charset="0"/>
              <a:buChar char="•"/>
            </a:pPr>
            <a:r>
              <a:rPr lang="en-US" sz="2800" dirty="0">
                <a:solidFill>
                  <a:schemeClr val="bg2"/>
                </a:solidFill>
                <a:latin typeface="Times New Roman" panose="02020603050405020304" pitchFamily="18" charset="0"/>
                <a:cs typeface="Times New Roman" panose="02020603050405020304" pitchFamily="18" charset="0"/>
              </a:rPr>
              <a:t>The best substitute to fumigation and other storage medicines such as ‘</a:t>
            </a:r>
            <a:r>
              <a:rPr lang="en-US" sz="2800" dirty="0" err="1">
                <a:solidFill>
                  <a:schemeClr val="bg2"/>
                </a:solidFill>
                <a:latin typeface="Times New Roman" panose="02020603050405020304" pitchFamily="18" charset="0"/>
                <a:cs typeface="Times New Roman" panose="02020603050405020304" pitchFamily="18" charset="0"/>
              </a:rPr>
              <a:t>Celphos</a:t>
            </a:r>
            <a:r>
              <a:rPr lang="en-US" sz="2800" dirty="0">
                <a:solidFill>
                  <a:schemeClr val="bg2"/>
                </a:solidFill>
                <a:latin typeface="Times New Roman" panose="02020603050405020304" pitchFamily="18" charset="0"/>
                <a:cs typeface="Times New Roman" panose="02020603050405020304" pitchFamily="18" charset="0"/>
              </a:rPr>
              <a:t>’  (Aluminum phosphide) better known as the death pill.</a:t>
            </a:r>
          </a:p>
          <a:p>
            <a:pPr marL="285750" indent="-285750">
              <a:buFont typeface="Arial" panose="020B0604020202020204" pitchFamily="34" charset="0"/>
              <a:buChar char="•"/>
            </a:pPr>
            <a:endParaRPr lang="en-US" sz="2600" dirty="0">
              <a:cs typeface="Calibri" panose="020F0502020204030204" pitchFamily="34" charset="0"/>
            </a:endParaRPr>
          </a:p>
        </p:txBody>
      </p:sp>
      <p:sp>
        <p:nvSpPr>
          <p:cNvPr id="4" name="Title 1"/>
          <p:cNvSpPr>
            <a:spLocks noGrp="1"/>
          </p:cNvSpPr>
          <p:nvPr>
            <p:ph type="title"/>
          </p:nvPr>
        </p:nvSpPr>
        <p:spPr>
          <a:xfrm>
            <a:off x="596130" y="400443"/>
            <a:ext cx="2389689" cy="1325563"/>
          </a:xfrm>
        </p:spPr>
        <p:txBody>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Usage</a:t>
            </a:r>
          </a:p>
        </p:txBody>
      </p:sp>
      <p:pic>
        <p:nvPicPr>
          <p:cNvPr id="6"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13070" y="78978"/>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4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6130" y="1746060"/>
            <a:ext cx="8582895" cy="446513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It can be used in the grain storage of any kind of grain.</a:t>
            </a:r>
          </a:p>
          <a:p>
            <a:pPr marL="285750" indent="-285750" algn="just">
              <a:lnSpc>
                <a:spcPct val="150000"/>
              </a:lnSpc>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Used  in the Animal feed Mills to minimize the process loss and increase profits in many other areas which this multipurpose product shall provide.</a:t>
            </a:r>
          </a:p>
          <a:p>
            <a:pPr marL="285750" indent="-285750" algn="just">
              <a:lnSpc>
                <a:spcPct val="150000"/>
              </a:lnSpc>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The grain traders who store , can get profited  by not only minimizing the moisture loss, the insects and pest losses but also the profits from rate difference during season and off season as it also increases the shelf life of the grain.</a:t>
            </a:r>
            <a:endParaRPr lang="en-US" sz="2400" dirty="0">
              <a:cs typeface="Calibri" panose="020F0502020204030204" pitchFamily="34" charset="0"/>
            </a:endParaRPr>
          </a:p>
        </p:txBody>
      </p:sp>
      <p:sp>
        <p:nvSpPr>
          <p:cNvPr id="4" name="Title 1"/>
          <p:cNvSpPr>
            <a:spLocks noGrp="1"/>
          </p:cNvSpPr>
          <p:nvPr>
            <p:ph type="title"/>
          </p:nvPr>
        </p:nvSpPr>
        <p:spPr>
          <a:xfrm>
            <a:off x="596130" y="185102"/>
            <a:ext cx="3656556" cy="1325563"/>
          </a:xfrm>
        </p:spPr>
        <p:txBody>
          <a:bodyPr>
            <a:normAutofit fontScale="90000"/>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Usage Areas</a:t>
            </a:r>
          </a:p>
        </p:txBody>
      </p:sp>
      <p:pic>
        <p:nvPicPr>
          <p:cNvPr id="6"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13070" y="154684"/>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9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3867"/>
            <a:ext cx="4926552" cy="966494"/>
          </a:xfrm>
        </p:spPr>
        <p:txBody>
          <a:bodyPr>
            <a:normAutofit fontScale="90000"/>
          </a:bodyPr>
          <a:lstStyle/>
          <a:p>
            <a:pPr algn="ctr"/>
            <a:br>
              <a:rPr lang="en-IN" sz="4400" dirty="0"/>
            </a:br>
            <a:endParaRPr lang="en-IN" sz="4400" dirty="0"/>
          </a:p>
        </p:txBody>
      </p:sp>
      <p:sp>
        <p:nvSpPr>
          <p:cNvPr id="3" name="Content Placeholder 2"/>
          <p:cNvSpPr>
            <a:spLocks noGrp="1"/>
          </p:cNvSpPr>
          <p:nvPr>
            <p:ph idx="1"/>
          </p:nvPr>
        </p:nvSpPr>
        <p:spPr>
          <a:xfrm>
            <a:off x="779271" y="1840704"/>
            <a:ext cx="8347458" cy="4538380"/>
          </a:xfrm>
        </p:spPr>
        <p:txBody>
          <a:bodyPr>
            <a:noAutofit/>
          </a:bodyPr>
          <a:lstStyle/>
          <a:p>
            <a:pPr>
              <a:lnSpc>
                <a:spcPct val="200000"/>
              </a:lnSpc>
            </a:pPr>
            <a:r>
              <a:rPr lang="en-US" dirty="0">
                <a:solidFill>
                  <a:schemeClr val="bg2"/>
                </a:solidFill>
                <a:latin typeface="Times New Roman" panose="02020603050405020304" pitchFamily="18" charset="0"/>
                <a:cs typeface="Times New Roman" panose="02020603050405020304" pitchFamily="18" charset="0"/>
              </a:rPr>
              <a:t>Decreases the Moisture and shrinkage loss. </a:t>
            </a:r>
          </a:p>
          <a:p>
            <a:pPr>
              <a:lnSpc>
                <a:spcPct val="200000"/>
              </a:lnSpc>
            </a:pPr>
            <a:r>
              <a:rPr lang="en-US" dirty="0">
                <a:solidFill>
                  <a:schemeClr val="bg2"/>
                </a:solidFill>
                <a:latin typeface="Times New Roman" panose="02020603050405020304" pitchFamily="18" charset="0"/>
                <a:cs typeface="Times New Roman" panose="02020603050405020304" pitchFamily="18" charset="0"/>
              </a:rPr>
              <a:t> Decreases the bacterial and fungal damages. </a:t>
            </a:r>
          </a:p>
          <a:p>
            <a:pPr>
              <a:lnSpc>
                <a:spcPct val="200000"/>
              </a:lnSpc>
            </a:pPr>
            <a:r>
              <a:rPr lang="en-US" dirty="0">
                <a:solidFill>
                  <a:schemeClr val="bg2"/>
                </a:solidFill>
                <a:latin typeface="Times New Roman" panose="02020603050405020304" pitchFamily="18" charset="0"/>
                <a:cs typeface="Times New Roman" panose="02020603050405020304" pitchFamily="18" charset="0"/>
              </a:rPr>
              <a:t> Minimizes the molds/ lump formation.</a:t>
            </a:r>
          </a:p>
          <a:p>
            <a:pPr marL="0" indent="0">
              <a:lnSpc>
                <a:spcPct val="200000"/>
              </a:lnSpc>
            </a:pPr>
            <a:r>
              <a:rPr lang="en-IN" dirty="0">
                <a:solidFill>
                  <a:schemeClr val="bg2"/>
                </a:solidFill>
                <a:latin typeface="Times New Roman" panose="02020603050405020304" pitchFamily="18" charset="0"/>
                <a:cs typeface="Times New Roman" panose="02020603050405020304" pitchFamily="18" charset="0"/>
              </a:rPr>
              <a:t>   Drastically reduces the pest infestation  and damages   </a:t>
            </a:r>
          </a:p>
          <a:p>
            <a:pPr marL="0" indent="0">
              <a:lnSpc>
                <a:spcPct val="200000"/>
              </a:lnSpc>
              <a:buNone/>
            </a:pPr>
            <a:r>
              <a:rPr lang="en-IN" dirty="0">
                <a:solidFill>
                  <a:schemeClr val="bg2"/>
                </a:solidFill>
                <a:latin typeface="Times New Roman" panose="02020603050405020304" pitchFamily="18" charset="0"/>
                <a:cs typeface="Times New Roman" panose="02020603050405020304" pitchFamily="18" charset="0"/>
              </a:rPr>
              <a:t>    from insects, rats and birds</a:t>
            </a:r>
            <a:r>
              <a:rPr lang="en-IN" sz="2600" dirty="0">
                <a:solidFill>
                  <a:schemeClr val="bg2"/>
                </a:solidFill>
                <a:latin typeface="Times New Roman" panose="02020603050405020304" pitchFamily="18" charset="0"/>
                <a:cs typeface="Times New Roman" panose="02020603050405020304" pitchFamily="18" charset="0"/>
              </a:rPr>
              <a:t>.  </a:t>
            </a:r>
          </a:p>
          <a:p>
            <a:pPr>
              <a:lnSpc>
                <a:spcPct val="150000"/>
              </a:lnSpc>
            </a:pPr>
            <a:endParaRPr lang="en-IN" sz="2600" dirty="0"/>
          </a:p>
          <a:p>
            <a:pPr marL="0" indent="0">
              <a:buNone/>
            </a:pPr>
            <a:endParaRPr lang="en-US" sz="2600" dirty="0"/>
          </a:p>
        </p:txBody>
      </p:sp>
      <p:sp>
        <p:nvSpPr>
          <p:cNvPr id="5" name="Title 1">
            <a:extLst>
              <a:ext uri="{FF2B5EF4-FFF2-40B4-BE49-F238E27FC236}">
                <a16:creationId xmlns:a16="http://schemas.microsoft.com/office/drawing/2014/main" id="{C5D8FA4E-3609-4E5F-B3B8-F2DB2E4B011C}"/>
              </a:ext>
            </a:extLst>
          </p:cNvPr>
          <p:cNvSpPr txBox="1">
            <a:spLocks/>
          </p:cNvSpPr>
          <p:nvPr/>
        </p:nvSpPr>
        <p:spPr>
          <a:xfrm>
            <a:off x="596130" y="400443"/>
            <a:ext cx="2389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Profits</a:t>
            </a:r>
          </a:p>
        </p:txBody>
      </p:sp>
      <p:pic>
        <p:nvPicPr>
          <p:cNvPr id="6"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13070" y="229164"/>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2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130" y="1726006"/>
            <a:ext cx="8951443" cy="3207929"/>
          </a:xfrm>
        </p:spPr>
        <p:txBody>
          <a:bodyPr>
            <a:noAutofit/>
          </a:bodyPr>
          <a:lstStyle/>
          <a:p>
            <a:pPr>
              <a:lnSpc>
                <a:spcPct val="150000"/>
              </a:lnSpc>
            </a:pPr>
            <a:r>
              <a:rPr lang="en-IN" dirty="0">
                <a:solidFill>
                  <a:schemeClr val="bg2"/>
                </a:solidFill>
                <a:latin typeface="Times New Roman" panose="02020603050405020304" pitchFamily="18" charset="0"/>
                <a:cs typeface="Times New Roman" panose="02020603050405020304" pitchFamily="18" charset="0"/>
              </a:rPr>
              <a:t>Retains the nutritional values, maintains the freshness of  the grains &amp; avoids degradation of all types.</a:t>
            </a:r>
            <a:endParaRPr lang="en-US" dirty="0">
              <a:solidFill>
                <a:schemeClr val="bg2"/>
              </a:solidFill>
              <a:latin typeface="Times New Roman" panose="02020603050405020304" pitchFamily="18" charset="0"/>
              <a:cs typeface="Times New Roman" panose="02020603050405020304" pitchFamily="18" charset="0"/>
            </a:endParaRPr>
          </a:p>
          <a:p>
            <a:pPr>
              <a:lnSpc>
                <a:spcPct val="150000"/>
              </a:lnSpc>
            </a:pPr>
            <a:r>
              <a:rPr lang="en-US" dirty="0">
                <a:solidFill>
                  <a:schemeClr val="bg2"/>
                </a:solidFill>
                <a:latin typeface="Times New Roman" panose="02020603050405020304" pitchFamily="18" charset="0"/>
                <a:cs typeface="Times New Roman" panose="02020603050405020304" pitchFamily="18" charset="0"/>
              </a:rPr>
              <a:t>Avoids the toxicity issues.</a:t>
            </a:r>
          </a:p>
          <a:p>
            <a:pPr>
              <a:lnSpc>
                <a:spcPct val="150000"/>
              </a:lnSpc>
            </a:pPr>
            <a:r>
              <a:rPr lang="en-US" dirty="0">
                <a:solidFill>
                  <a:schemeClr val="bg2"/>
                </a:solidFill>
                <a:latin typeface="Times New Roman" panose="02020603050405020304" pitchFamily="18" charset="0"/>
                <a:cs typeface="Times New Roman" panose="02020603050405020304" pitchFamily="18" charset="0"/>
              </a:rPr>
              <a:t>Improves the food/ feed quality made from these grains.</a:t>
            </a:r>
          </a:p>
          <a:p>
            <a:pPr>
              <a:lnSpc>
                <a:spcPct val="150000"/>
              </a:lnSpc>
            </a:pPr>
            <a:r>
              <a:rPr lang="en-US" dirty="0">
                <a:solidFill>
                  <a:schemeClr val="bg2"/>
                </a:solidFill>
                <a:latin typeface="Times New Roman" panose="02020603050405020304" pitchFamily="18" charset="0"/>
                <a:cs typeface="Times New Roman" panose="02020603050405020304" pitchFamily="18" charset="0"/>
              </a:rPr>
              <a:t>Increases the shelf life of the grains.</a:t>
            </a:r>
          </a:p>
        </p:txBody>
      </p:sp>
      <p:sp>
        <p:nvSpPr>
          <p:cNvPr id="6" name="Title 1">
            <a:extLst>
              <a:ext uri="{FF2B5EF4-FFF2-40B4-BE49-F238E27FC236}">
                <a16:creationId xmlns:a16="http://schemas.microsoft.com/office/drawing/2014/main" id="{7979E8FA-39E1-47A4-8950-CCF760A1B5F5}"/>
              </a:ext>
            </a:extLst>
          </p:cNvPr>
          <p:cNvSpPr txBox="1">
            <a:spLocks/>
          </p:cNvSpPr>
          <p:nvPr/>
        </p:nvSpPr>
        <p:spPr>
          <a:xfrm>
            <a:off x="596130" y="400443"/>
            <a:ext cx="2389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Profits</a:t>
            </a:r>
          </a:p>
        </p:txBody>
      </p:sp>
      <p:pic>
        <p:nvPicPr>
          <p:cNvPr id="5"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13070" y="78979"/>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8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130" y="1726006"/>
            <a:ext cx="8428519" cy="3668959"/>
          </a:xfrm>
        </p:spPr>
        <p:txBody>
          <a:bodyPr>
            <a:noAutofit/>
          </a:bodyPr>
          <a:lstStyle/>
          <a:p>
            <a:pPr marL="0" indent="0">
              <a:lnSpc>
                <a:spcPct val="150000"/>
              </a:lnSpc>
              <a:buNone/>
            </a:pPr>
            <a:endParaRPr lang="en-US" dirty="0"/>
          </a:p>
          <a:p>
            <a:pPr algn="just">
              <a:lnSpc>
                <a:spcPct val="100000"/>
              </a:lnSpc>
            </a:pPr>
            <a:r>
              <a:rPr lang="en-US" dirty="0">
                <a:solidFill>
                  <a:schemeClr val="bg2"/>
                </a:solidFill>
              </a:rPr>
              <a:t> </a:t>
            </a:r>
            <a:r>
              <a:rPr lang="en-US" dirty="0">
                <a:solidFill>
                  <a:schemeClr val="bg2"/>
                </a:solidFill>
                <a:latin typeface="Times New Roman" panose="02020603050405020304" pitchFamily="18" charset="0"/>
                <a:cs typeface="Times New Roman" panose="02020603050405020304" pitchFamily="18" charset="0"/>
              </a:rPr>
              <a:t>Under ideal conditions where there is No loss to the grain and the moisture is reasonable : 1 kg of                       </a:t>
            </a:r>
          </a:p>
          <a:p>
            <a:pPr marL="0" indent="0" algn="just">
              <a:lnSpc>
                <a:spcPct val="100000"/>
              </a:lnSpc>
              <a:buNone/>
            </a:pPr>
            <a:r>
              <a:rPr lang="en-US" dirty="0">
                <a:solidFill>
                  <a:schemeClr val="bg2"/>
                </a:solidFill>
                <a:latin typeface="Times New Roman" panose="02020603050405020304" pitchFamily="18" charset="0"/>
                <a:cs typeface="Times New Roman" panose="02020603050405020304" pitchFamily="18" charset="0"/>
              </a:rPr>
              <a:t>                  solution per Metric ton to be sprayed/ mixed  </a:t>
            </a:r>
          </a:p>
          <a:p>
            <a:pPr marL="0" indent="0" algn="just">
              <a:lnSpc>
                <a:spcPct val="100000"/>
              </a:lnSpc>
              <a:buNone/>
            </a:pPr>
            <a:r>
              <a:rPr lang="en-US" dirty="0">
                <a:solidFill>
                  <a:schemeClr val="bg2"/>
                </a:solidFill>
                <a:latin typeface="Times New Roman" panose="02020603050405020304" pitchFamily="18" charset="0"/>
                <a:cs typeface="Times New Roman" panose="02020603050405020304" pitchFamily="18" charset="0"/>
              </a:rPr>
              <a:t>    on/with grains.</a:t>
            </a:r>
          </a:p>
          <a:p>
            <a:pPr marL="0" indent="0">
              <a:lnSpc>
                <a:spcPct val="100000"/>
              </a:lnSpc>
              <a:buNone/>
            </a:pPr>
            <a:endParaRPr lang="en-US" dirty="0">
              <a:solidFill>
                <a:schemeClr val="bg2"/>
              </a:solidFill>
              <a:latin typeface="Times New Roman" panose="02020603050405020304" pitchFamily="18" charset="0"/>
              <a:cs typeface="Times New Roman" panose="02020603050405020304" pitchFamily="18" charset="0"/>
            </a:endParaRPr>
          </a:p>
          <a:p>
            <a:pPr algn="just">
              <a:lnSpc>
                <a:spcPct val="100000"/>
              </a:lnSpc>
            </a:pPr>
            <a:r>
              <a:rPr lang="en-US" dirty="0">
                <a:solidFill>
                  <a:schemeClr val="bg2"/>
                </a:solidFill>
                <a:latin typeface="Times New Roman" panose="02020603050405020304" pitchFamily="18" charset="0"/>
                <a:cs typeface="Times New Roman" panose="02020603050405020304" pitchFamily="18" charset="0"/>
              </a:rPr>
              <a:t>  In case of any noticeable quality issue and slight       </a:t>
            </a:r>
          </a:p>
          <a:p>
            <a:pPr marL="0" indent="0" algn="just">
              <a:lnSpc>
                <a:spcPct val="100000"/>
              </a:lnSpc>
              <a:buNone/>
            </a:pPr>
            <a:r>
              <a:rPr lang="en-US" dirty="0">
                <a:solidFill>
                  <a:schemeClr val="bg2"/>
                </a:solidFill>
                <a:latin typeface="Times New Roman" panose="02020603050405020304" pitchFamily="18" charset="0"/>
                <a:cs typeface="Times New Roman" panose="02020603050405020304" pitchFamily="18" charset="0"/>
              </a:rPr>
              <a:t>    increase in moisture : 1.25 kg  per MT</a:t>
            </a:r>
          </a:p>
        </p:txBody>
      </p:sp>
      <p:sp>
        <p:nvSpPr>
          <p:cNvPr id="4" name="Title 1">
            <a:extLst>
              <a:ext uri="{FF2B5EF4-FFF2-40B4-BE49-F238E27FC236}">
                <a16:creationId xmlns:a16="http://schemas.microsoft.com/office/drawing/2014/main" id="{7A4391C8-76A8-459D-83DB-CB469D092DFB}"/>
              </a:ext>
            </a:extLst>
          </p:cNvPr>
          <p:cNvSpPr txBox="1">
            <a:spLocks/>
          </p:cNvSpPr>
          <p:nvPr/>
        </p:nvSpPr>
        <p:spPr>
          <a:xfrm>
            <a:off x="596130" y="400443"/>
            <a:ext cx="2389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Dosage</a:t>
            </a:r>
          </a:p>
        </p:txBody>
      </p:sp>
      <p:pic>
        <p:nvPicPr>
          <p:cNvPr id="6"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03472" y="150431"/>
            <a:ext cx="2296800" cy="9842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81351" y="3390229"/>
            <a:ext cx="1214234" cy="52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21156380-6B34-403A-8D4E-609E4950B006}"/>
              </a:ext>
            </a:extLst>
          </p:cNvPr>
          <p:cNvPicPr>
            <a:picLocks noChangeAspect="1"/>
          </p:cNvPicPr>
          <p:nvPr/>
        </p:nvPicPr>
        <p:blipFill>
          <a:blip r:embed="rId2"/>
          <a:stretch>
            <a:fillRect/>
          </a:stretch>
        </p:blipFill>
        <p:spPr>
          <a:xfrm>
            <a:off x="518272" y="0"/>
            <a:ext cx="2599388" cy="843838"/>
          </a:xfrm>
          <a:prstGeom prst="rect">
            <a:avLst/>
          </a:prstGeom>
        </p:spPr>
      </p:pic>
      <p:pic>
        <p:nvPicPr>
          <p:cNvPr id="13" name="Picture 12" descr="Text&#10;&#10;Description automatically generated">
            <a:extLst>
              <a:ext uri="{FF2B5EF4-FFF2-40B4-BE49-F238E27FC236}">
                <a16:creationId xmlns:a16="http://schemas.microsoft.com/office/drawing/2014/main" id="{501ECB3C-3C9F-4E88-95A1-836B0BD4E4A1}"/>
              </a:ext>
            </a:extLst>
          </p:cNvPr>
          <p:cNvPicPr>
            <a:picLocks noChangeAspect="1"/>
          </p:cNvPicPr>
          <p:nvPr/>
        </p:nvPicPr>
        <p:blipFill>
          <a:blip r:embed="rId3"/>
          <a:stretch>
            <a:fillRect/>
          </a:stretch>
        </p:blipFill>
        <p:spPr>
          <a:xfrm>
            <a:off x="1214946" y="1350498"/>
            <a:ext cx="7476108" cy="5354975"/>
          </a:xfrm>
          <a:prstGeom prst="rect">
            <a:avLst/>
          </a:prstGeom>
        </p:spPr>
      </p:pic>
      <p:pic>
        <p:nvPicPr>
          <p:cNvPr id="14" name="Picture 13" descr="Shape, circle&#10;&#10;Description automatically generated">
            <a:extLst>
              <a:ext uri="{FF2B5EF4-FFF2-40B4-BE49-F238E27FC236}">
                <a16:creationId xmlns:a16="http://schemas.microsoft.com/office/drawing/2014/main" id="{D0C85861-A8CC-40CB-8EFA-6ECDC450FE5A}"/>
              </a:ext>
            </a:extLst>
          </p:cNvPr>
          <p:cNvPicPr>
            <a:picLocks noChangeAspect="1"/>
          </p:cNvPicPr>
          <p:nvPr/>
        </p:nvPicPr>
        <p:blipFill>
          <a:blip r:embed="rId4"/>
          <a:stretch>
            <a:fillRect/>
          </a:stretch>
        </p:blipFill>
        <p:spPr>
          <a:xfrm>
            <a:off x="7256058" y="152527"/>
            <a:ext cx="1434996" cy="987884"/>
          </a:xfrm>
          <a:prstGeom prst="rect">
            <a:avLst/>
          </a:prstGeom>
        </p:spPr>
      </p:pic>
    </p:spTree>
    <p:extLst>
      <p:ext uri="{BB962C8B-B14F-4D97-AF65-F5344CB8AC3E}">
        <p14:creationId xmlns:p14="http://schemas.microsoft.com/office/powerpoint/2010/main" val="17060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04397" y="2972235"/>
            <a:ext cx="7497206" cy="1200329"/>
          </a:xfrm>
          <a:prstGeom prst="rect">
            <a:avLst/>
          </a:prstGeom>
          <a:noFill/>
        </p:spPr>
        <p:txBody>
          <a:bodyPr wrap="square" rtlCol="0">
            <a:spAutoFit/>
          </a:bodyPr>
          <a:lstStyle/>
          <a:p>
            <a:pPr algn="ctr"/>
            <a:r>
              <a:rPr lang="en-IN" sz="7200" b="1" dirty="0">
                <a:solidFill>
                  <a:schemeClr val="accent1">
                    <a:lumMod val="75000"/>
                  </a:schemeClr>
                </a:solidFill>
                <a:latin typeface="Times New Roman" panose="02020603050405020304" pitchFamily="18" charset="0"/>
                <a:cs typeface="Times New Roman" panose="02020603050405020304" pitchFamily="18" charset="0"/>
              </a:rPr>
              <a:t>For Feed Millers</a:t>
            </a:r>
            <a:endParaRPr lang="en-US" sz="72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4" descr="Shape, circle&#10;&#10;Description automatically generated">
            <a:extLst>
              <a:ext uri="{FF2B5EF4-FFF2-40B4-BE49-F238E27FC236}">
                <a16:creationId xmlns:a16="http://schemas.microsoft.com/office/drawing/2014/main" id="{D07321BB-5639-486B-8020-3C694A67EFC3}"/>
              </a:ext>
            </a:extLst>
          </p:cNvPr>
          <p:cNvPicPr>
            <a:picLocks noChangeAspect="1"/>
          </p:cNvPicPr>
          <p:nvPr/>
        </p:nvPicPr>
        <p:blipFill>
          <a:blip r:embed="rId2"/>
          <a:stretch>
            <a:fillRect/>
          </a:stretch>
        </p:blipFill>
        <p:spPr>
          <a:xfrm>
            <a:off x="7697037" y="150280"/>
            <a:ext cx="1636075" cy="1253415"/>
          </a:xfrm>
          <a:prstGeom prst="rect">
            <a:avLst/>
          </a:prstGeom>
        </p:spPr>
      </p:pic>
      <p:pic>
        <p:nvPicPr>
          <p:cNvPr id="7" name="Picture 2" descr="C:\Users\USER\Desktop\Max-10 Logo-cdr.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72888" y="104324"/>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6881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circle&#10;&#10;Description automatically generated">
            <a:extLst>
              <a:ext uri="{FF2B5EF4-FFF2-40B4-BE49-F238E27FC236}">
                <a16:creationId xmlns:a16="http://schemas.microsoft.com/office/drawing/2014/main" id="{D0C85861-A8CC-40CB-8EFA-6ECDC450FE5A}"/>
              </a:ext>
            </a:extLst>
          </p:cNvPr>
          <p:cNvPicPr>
            <a:picLocks noChangeAspect="1"/>
          </p:cNvPicPr>
          <p:nvPr/>
        </p:nvPicPr>
        <p:blipFill>
          <a:blip r:embed="rId2"/>
          <a:stretch>
            <a:fillRect/>
          </a:stretch>
        </p:blipFill>
        <p:spPr>
          <a:xfrm>
            <a:off x="887679" y="5340753"/>
            <a:ext cx="1659095" cy="1285334"/>
          </a:xfrm>
          <a:prstGeom prst="rect">
            <a:avLst/>
          </a:prstGeom>
        </p:spPr>
      </p:pic>
      <p:pic>
        <p:nvPicPr>
          <p:cNvPr id="3" name="Picture 2">
            <a:extLst>
              <a:ext uri="{FF2B5EF4-FFF2-40B4-BE49-F238E27FC236}">
                <a16:creationId xmlns:a16="http://schemas.microsoft.com/office/drawing/2014/main" id="{B913F150-1346-4394-9F76-9B493BE7BEF9}"/>
              </a:ext>
            </a:extLst>
          </p:cNvPr>
          <p:cNvPicPr>
            <a:picLocks noChangeAspect="1"/>
          </p:cNvPicPr>
          <p:nvPr/>
        </p:nvPicPr>
        <p:blipFill>
          <a:blip r:embed="rId3"/>
          <a:stretch>
            <a:fillRect/>
          </a:stretch>
        </p:blipFill>
        <p:spPr>
          <a:xfrm>
            <a:off x="3815606" y="231913"/>
            <a:ext cx="4645340" cy="6394174"/>
          </a:xfrm>
          <a:prstGeom prst="rect">
            <a:avLst/>
          </a:prstGeom>
        </p:spPr>
      </p:pic>
      <p:sp>
        <p:nvSpPr>
          <p:cNvPr id="5" name="Title 1">
            <a:extLst>
              <a:ext uri="{FF2B5EF4-FFF2-40B4-BE49-F238E27FC236}">
                <a16:creationId xmlns:a16="http://schemas.microsoft.com/office/drawing/2014/main" id="{5AAD9181-51D5-47A8-A4D0-A80F70C7B08D}"/>
              </a:ext>
            </a:extLst>
          </p:cNvPr>
          <p:cNvSpPr txBox="1">
            <a:spLocks/>
          </p:cNvSpPr>
          <p:nvPr/>
        </p:nvSpPr>
        <p:spPr>
          <a:xfrm>
            <a:off x="887679" y="79386"/>
            <a:ext cx="1659096" cy="1248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ISO</a:t>
            </a:r>
          </a:p>
        </p:txBody>
      </p:sp>
    </p:spTree>
    <p:extLst>
      <p:ext uri="{BB962C8B-B14F-4D97-AF65-F5344CB8AC3E}">
        <p14:creationId xmlns:p14="http://schemas.microsoft.com/office/powerpoint/2010/main" val="67362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circle&#10;&#10;Description automatically generated">
            <a:extLst>
              <a:ext uri="{FF2B5EF4-FFF2-40B4-BE49-F238E27FC236}">
                <a16:creationId xmlns:a16="http://schemas.microsoft.com/office/drawing/2014/main" id="{D0C85861-A8CC-40CB-8EFA-6ECDC450FE5A}"/>
              </a:ext>
            </a:extLst>
          </p:cNvPr>
          <p:cNvPicPr>
            <a:picLocks noChangeAspect="1"/>
          </p:cNvPicPr>
          <p:nvPr/>
        </p:nvPicPr>
        <p:blipFill>
          <a:blip r:embed="rId3"/>
          <a:stretch>
            <a:fillRect/>
          </a:stretch>
        </p:blipFill>
        <p:spPr>
          <a:xfrm>
            <a:off x="891567" y="5340753"/>
            <a:ext cx="1659095" cy="1285334"/>
          </a:xfrm>
          <a:prstGeom prst="rect">
            <a:avLst/>
          </a:prstGeom>
        </p:spPr>
      </p:pic>
      <p:sp>
        <p:nvSpPr>
          <p:cNvPr id="5" name="Title 1">
            <a:extLst>
              <a:ext uri="{FF2B5EF4-FFF2-40B4-BE49-F238E27FC236}">
                <a16:creationId xmlns:a16="http://schemas.microsoft.com/office/drawing/2014/main" id="{5AAD9181-51D5-47A8-A4D0-A80F70C7B08D}"/>
              </a:ext>
            </a:extLst>
          </p:cNvPr>
          <p:cNvSpPr txBox="1">
            <a:spLocks/>
          </p:cNvSpPr>
          <p:nvPr/>
        </p:nvSpPr>
        <p:spPr>
          <a:xfrm>
            <a:off x="779286" y="231913"/>
            <a:ext cx="1883656" cy="1248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GMP</a:t>
            </a:r>
          </a:p>
        </p:txBody>
      </p:sp>
      <p:graphicFrame>
        <p:nvGraphicFramePr>
          <p:cNvPr id="2" name="Object 1">
            <a:extLst>
              <a:ext uri="{FF2B5EF4-FFF2-40B4-BE49-F238E27FC236}">
                <a16:creationId xmlns:a16="http://schemas.microsoft.com/office/drawing/2014/main" id="{81BCFBCD-8B40-486B-8D5D-F6823A682C74}"/>
              </a:ext>
            </a:extLst>
          </p:cNvPr>
          <p:cNvGraphicFramePr>
            <a:graphicFrameLocks noChangeAspect="1"/>
          </p:cNvGraphicFramePr>
          <p:nvPr>
            <p:extLst>
              <p:ext uri="{D42A27DB-BD31-4B8C-83A1-F6EECF244321}">
                <p14:modId xmlns:p14="http://schemas.microsoft.com/office/powerpoint/2010/main" val="4107619877"/>
              </p:ext>
            </p:extLst>
          </p:nvPr>
        </p:nvGraphicFramePr>
        <p:xfrm>
          <a:off x="3989084" y="239151"/>
          <a:ext cx="4521870" cy="6386936"/>
        </p:xfrm>
        <a:graphic>
          <a:graphicData uri="http://schemas.openxmlformats.org/presentationml/2006/ole">
            <mc:AlternateContent xmlns:mc="http://schemas.openxmlformats.org/markup-compatibility/2006">
              <mc:Choice xmlns:v="urn:schemas-microsoft-com:vml" Requires="v">
                <p:oleObj spid="_x0000_s1033" name="Acrobat Document" r:id="rId4" imgW="5686304" imgH="8029444" progId="AcroExch.Document.DC">
                  <p:embed/>
                </p:oleObj>
              </mc:Choice>
              <mc:Fallback>
                <p:oleObj name="Acrobat Document" r:id="rId4" imgW="5686304" imgH="8029444" progId="AcroExch.Document.DC">
                  <p:embed/>
                  <p:pic>
                    <p:nvPicPr>
                      <p:cNvPr id="0" name=""/>
                      <p:cNvPicPr/>
                      <p:nvPr/>
                    </p:nvPicPr>
                    <p:blipFill>
                      <a:blip r:embed="rId5"/>
                      <a:stretch>
                        <a:fillRect/>
                      </a:stretch>
                    </p:blipFill>
                    <p:spPr>
                      <a:xfrm>
                        <a:off x="3989084" y="239151"/>
                        <a:ext cx="4521870" cy="6386936"/>
                      </a:xfrm>
                      <a:prstGeom prst="rect">
                        <a:avLst/>
                      </a:prstGeom>
                    </p:spPr>
                  </p:pic>
                </p:oleObj>
              </mc:Fallback>
            </mc:AlternateContent>
          </a:graphicData>
        </a:graphic>
      </p:graphicFrame>
    </p:spTree>
    <p:extLst>
      <p:ext uri="{BB962C8B-B14F-4D97-AF65-F5344CB8AC3E}">
        <p14:creationId xmlns:p14="http://schemas.microsoft.com/office/powerpoint/2010/main" val="358427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41BA001E-B4B9-48E8-BB86-BB4402529E00}"/>
              </a:ext>
            </a:extLst>
          </p:cNvPr>
          <p:cNvPicPr>
            <a:picLocks noChangeAspect="1"/>
          </p:cNvPicPr>
          <p:nvPr/>
        </p:nvPicPr>
        <p:blipFill>
          <a:blip r:embed="rId2"/>
          <a:stretch>
            <a:fillRect/>
          </a:stretch>
        </p:blipFill>
        <p:spPr>
          <a:xfrm>
            <a:off x="611645" y="144291"/>
            <a:ext cx="1838445" cy="1440457"/>
          </a:xfrm>
          <a:prstGeom prst="rect">
            <a:avLst/>
          </a:prstGeom>
        </p:spPr>
      </p:pic>
      <p:sp>
        <p:nvSpPr>
          <p:cNvPr id="8" name="TextBox 7">
            <a:extLst>
              <a:ext uri="{FF2B5EF4-FFF2-40B4-BE49-F238E27FC236}">
                <a16:creationId xmlns:a16="http://schemas.microsoft.com/office/drawing/2014/main" id="{4A1F56E9-AAC1-4027-BAD3-0BE1E1EA7318}"/>
              </a:ext>
            </a:extLst>
          </p:cNvPr>
          <p:cNvSpPr txBox="1"/>
          <p:nvPr/>
        </p:nvSpPr>
        <p:spPr>
          <a:xfrm>
            <a:off x="611645" y="3470574"/>
            <a:ext cx="8504220" cy="2431435"/>
          </a:xfrm>
          <a:prstGeom prst="rect">
            <a:avLst/>
          </a:prstGeom>
          <a:noFill/>
        </p:spPr>
        <p:txBody>
          <a:bodyPr wrap="square" rtlCol="0">
            <a:spAutoFit/>
          </a:bodyPr>
          <a:lstStyle/>
          <a:p>
            <a:pPr algn="ctr"/>
            <a:r>
              <a:rPr lang="en-IN" b="1" spc="600" dirty="0">
                <a:solidFill>
                  <a:schemeClr val="accent3">
                    <a:lumMod val="75000"/>
                  </a:schemeClr>
                </a:solidFill>
              </a:rPr>
              <a:t>      </a:t>
            </a:r>
            <a:r>
              <a:rPr lang="en-IN" sz="2400" b="1" spc="600" dirty="0">
                <a:solidFill>
                  <a:schemeClr val="accent3">
                    <a:lumMod val="75000"/>
                  </a:schemeClr>
                </a:solidFill>
              </a:rPr>
              <a:t>Manufactured &amp; Marketed by</a:t>
            </a:r>
          </a:p>
          <a:p>
            <a:pPr algn="ctr"/>
            <a:r>
              <a:rPr lang="en-IN" sz="3600" b="1" spc="600" dirty="0">
                <a:solidFill>
                  <a:schemeClr val="accent3">
                    <a:lumMod val="75000"/>
                  </a:schemeClr>
                </a:solidFill>
              </a:rPr>
              <a:t> </a:t>
            </a:r>
            <a:r>
              <a:rPr lang="en-IN" sz="4800" spc="600" dirty="0">
                <a:solidFill>
                  <a:srgbClr val="0070C0"/>
                </a:solidFill>
                <a:latin typeface="Algerian" panose="04020705040A02060702" pitchFamily="82" charset="0"/>
              </a:rPr>
              <a:t>KALOB ORGANICS L.L.P</a:t>
            </a:r>
          </a:p>
          <a:p>
            <a:pPr algn="ctr"/>
            <a:endParaRPr lang="en-IN" sz="800" b="1" spc="600" dirty="0">
              <a:solidFill>
                <a:schemeClr val="bg2"/>
              </a:solidFill>
              <a:latin typeface="Times New Roman" panose="02020603050405020304" pitchFamily="18" charset="0"/>
              <a:cs typeface="Times New Roman" panose="02020603050405020304" pitchFamily="18" charset="0"/>
            </a:endParaRPr>
          </a:p>
          <a:p>
            <a:pPr algn="ctr"/>
            <a:r>
              <a:rPr lang="en-IN" sz="1200" b="1" spc="300" dirty="0">
                <a:solidFill>
                  <a:schemeClr val="accent1">
                    <a:lumMod val="50000"/>
                  </a:schemeClr>
                </a:solidFill>
                <a:latin typeface="Calibri" pitchFamily="34" charset="0"/>
                <a:cs typeface="Calibri" pitchFamily="34" charset="0"/>
              </a:rPr>
              <a:t>Sales Head Office: 46/1, First Floor, Wazir Hasan Road, Lucknow  226001  U.P (INDIA)</a:t>
            </a:r>
          </a:p>
          <a:p>
            <a:pPr algn="ctr"/>
            <a:r>
              <a:rPr lang="en-IN" sz="1200" b="1" spc="300" dirty="0">
                <a:solidFill>
                  <a:schemeClr val="accent1">
                    <a:lumMod val="50000"/>
                  </a:schemeClr>
                </a:solidFill>
                <a:latin typeface="Calibri" pitchFamily="34" charset="0"/>
                <a:cs typeface="Calibri" pitchFamily="34" charset="0"/>
              </a:rPr>
              <a:t>Corporate Office : 2 </a:t>
            </a:r>
            <a:r>
              <a:rPr lang="en-IN" sz="1200" b="1" spc="300" dirty="0" err="1">
                <a:solidFill>
                  <a:schemeClr val="accent1">
                    <a:lumMod val="50000"/>
                  </a:schemeClr>
                </a:solidFill>
                <a:latin typeface="Calibri" pitchFamily="34" charset="0"/>
                <a:cs typeface="Calibri" pitchFamily="34" charset="0"/>
              </a:rPr>
              <a:t>nd</a:t>
            </a:r>
            <a:r>
              <a:rPr lang="en-IN" sz="1200" b="1" spc="300" dirty="0">
                <a:solidFill>
                  <a:schemeClr val="accent1">
                    <a:lumMod val="50000"/>
                  </a:schemeClr>
                </a:solidFill>
                <a:latin typeface="Calibri" pitchFamily="34" charset="0"/>
                <a:cs typeface="Calibri" pitchFamily="34" charset="0"/>
              </a:rPr>
              <a:t> Floor, Mayfield Gardens, Sector 51, Gurugram  122001 Haryana (INDIA)</a:t>
            </a:r>
          </a:p>
          <a:p>
            <a:pPr algn="ctr"/>
            <a:r>
              <a:rPr lang="en-IN" sz="1200" b="1" spc="300" dirty="0">
                <a:solidFill>
                  <a:schemeClr val="accent1">
                    <a:lumMod val="50000"/>
                  </a:schemeClr>
                </a:solidFill>
                <a:latin typeface="Calibri" pitchFamily="34" charset="0"/>
                <a:cs typeface="Calibri" pitchFamily="34" charset="0"/>
              </a:rPr>
              <a:t>   Middle East Office: </a:t>
            </a:r>
            <a:r>
              <a:rPr lang="en-IN" sz="1200" b="1" spc="300" dirty="0" err="1">
                <a:solidFill>
                  <a:schemeClr val="accent1">
                    <a:lumMod val="50000"/>
                  </a:schemeClr>
                </a:solidFill>
                <a:latin typeface="Calibri" pitchFamily="34" charset="0"/>
                <a:cs typeface="Calibri" pitchFamily="34" charset="0"/>
              </a:rPr>
              <a:t>Wali</a:t>
            </a:r>
            <a:r>
              <a:rPr lang="en-IN" sz="1200" b="1" spc="300" dirty="0">
                <a:solidFill>
                  <a:schemeClr val="accent1">
                    <a:lumMod val="50000"/>
                  </a:schemeClr>
                </a:solidFill>
                <a:latin typeface="Calibri" pitchFamily="34" charset="0"/>
                <a:cs typeface="Calibri" pitchFamily="34" charset="0"/>
              </a:rPr>
              <a:t> Al-</a:t>
            </a:r>
            <a:r>
              <a:rPr lang="en-IN" sz="1200" b="1" spc="300" dirty="0" err="1">
                <a:solidFill>
                  <a:schemeClr val="accent1">
                    <a:lumMod val="50000"/>
                  </a:schemeClr>
                </a:solidFill>
                <a:latin typeface="Calibri" pitchFamily="34" charset="0"/>
                <a:cs typeface="Calibri" pitchFamily="34" charset="0"/>
              </a:rPr>
              <a:t>Ahd</a:t>
            </a:r>
            <a:r>
              <a:rPr lang="en-IN" sz="1200" b="1" spc="300" dirty="0">
                <a:solidFill>
                  <a:schemeClr val="accent1">
                    <a:lumMod val="50000"/>
                  </a:schemeClr>
                </a:solidFill>
                <a:latin typeface="Calibri" pitchFamily="34" charset="0"/>
                <a:cs typeface="Calibri" pitchFamily="34" charset="0"/>
              </a:rPr>
              <a:t> Avenue, </a:t>
            </a:r>
            <a:r>
              <a:rPr lang="en-IN" sz="1200" b="1" spc="300" dirty="0" err="1">
                <a:solidFill>
                  <a:schemeClr val="accent1">
                    <a:lumMod val="50000"/>
                  </a:schemeClr>
                </a:solidFill>
                <a:latin typeface="Calibri" pitchFamily="34" charset="0"/>
                <a:cs typeface="Calibri" pitchFamily="34" charset="0"/>
              </a:rPr>
              <a:t>Maharraq</a:t>
            </a:r>
            <a:r>
              <a:rPr lang="en-IN" sz="1200" b="1" spc="300" dirty="0">
                <a:solidFill>
                  <a:schemeClr val="accent1">
                    <a:lumMod val="50000"/>
                  </a:schemeClr>
                </a:solidFill>
                <a:latin typeface="Calibri" pitchFamily="34" charset="0"/>
                <a:cs typeface="Calibri" pitchFamily="34" charset="0"/>
              </a:rPr>
              <a:t> 0205, </a:t>
            </a:r>
            <a:r>
              <a:rPr lang="en-IN" sz="1200" b="1" spc="300" dirty="0" err="1">
                <a:solidFill>
                  <a:schemeClr val="accent1">
                    <a:lumMod val="50000"/>
                  </a:schemeClr>
                </a:solidFill>
                <a:latin typeface="Calibri" pitchFamily="34" charset="0"/>
                <a:cs typeface="Calibri" pitchFamily="34" charset="0"/>
              </a:rPr>
              <a:t>Maharraq</a:t>
            </a:r>
            <a:r>
              <a:rPr lang="en-IN" sz="1200" b="1" spc="300" dirty="0">
                <a:solidFill>
                  <a:schemeClr val="accent1">
                    <a:lumMod val="50000"/>
                  </a:schemeClr>
                </a:solidFill>
                <a:latin typeface="Calibri" pitchFamily="34" charset="0"/>
                <a:cs typeface="Calibri" pitchFamily="34" charset="0"/>
              </a:rPr>
              <a:t> </a:t>
            </a:r>
            <a:r>
              <a:rPr lang="en-IN" sz="1200" b="1" spc="300" dirty="0" err="1">
                <a:solidFill>
                  <a:schemeClr val="accent1">
                    <a:lumMod val="50000"/>
                  </a:schemeClr>
                </a:solidFill>
                <a:latin typeface="Calibri" pitchFamily="34" charset="0"/>
                <a:cs typeface="Calibri" pitchFamily="34" charset="0"/>
              </a:rPr>
              <a:t>Governerate</a:t>
            </a:r>
            <a:r>
              <a:rPr lang="en-IN" sz="1200" b="1" spc="300" dirty="0">
                <a:solidFill>
                  <a:schemeClr val="accent1">
                    <a:lumMod val="50000"/>
                  </a:schemeClr>
                </a:solidFill>
                <a:latin typeface="Calibri" pitchFamily="34" charset="0"/>
                <a:cs typeface="Calibri" pitchFamily="34" charset="0"/>
              </a:rPr>
              <a:t>, Kingdom of Bahrain </a:t>
            </a:r>
            <a:endParaRPr lang="en-US" sz="1600" b="1" spc="300" dirty="0">
              <a:solidFill>
                <a:schemeClr val="accent1">
                  <a:lumMod val="50000"/>
                </a:schemeClr>
              </a:solidFill>
              <a:latin typeface="Calibri" pitchFamily="34" charset="0"/>
              <a:cs typeface="Calibri" pitchFamily="34" charset="0"/>
            </a:endParaRPr>
          </a:p>
        </p:txBody>
      </p:sp>
      <p:sp>
        <p:nvSpPr>
          <p:cNvPr id="9" name="Rectangle 8"/>
          <p:cNvSpPr/>
          <p:nvPr/>
        </p:nvSpPr>
        <p:spPr>
          <a:xfrm>
            <a:off x="2450090" y="5902009"/>
            <a:ext cx="5177699" cy="707886"/>
          </a:xfrm>
          <a:prstGeom prst="rect">
            <a:avLst/>
          </a:prstGeom>
        </p:spPr>
        <p:txBody>
          <a:bodyPr wrap="none">
            <a:spAutoFit/>
          </a:bodyPr>
          <a:lstStyle/>
          <a:p>
            <a:pPr algn="ctr"/>
            <a:r>
              <a:rPr lang="en-IN" sz="2000" b="1" dirty="0">
                <a:solidFill>
                  <a:schemeClr val="bg1"/>
                </a:solidFill>
              </a:rPr>
              <a:t>Website : www.max-10.co.in   www.max10.in</a:t>
            </a:r>
          </a:p>
          <a:p>
            <a:pPr algn="ctr"/>
            <a:r>
              <a:rPr lang="en-IN" sz="2000" b="1" dirty="0">
                <a:solidFill>
                  <a:schemeClr val="bg1"/>
                </a:solidFill>
              </a:rPr>
              <a:t>Email: support@max-10.co.in</a:t>
            </a:r>
          </a:p>
        </p:txBody>
      </p:sp>
      <p:pic>
        <p:nvPicPr>
          <p:cNvPr id="10" name="Picture 2" descr="C:\Users\USER\Desktop\Max-10 Logo-cdr.jpg"/>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97555" y="144291"/>
            <a:ext cx="2296800" cy="9842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2AB59D1-EB1A-459F-A7CF-873624789ED0}"/>
              </a:ext>
            </a:extLst>
          </p:cNvPr>
          <p:cNvSpPr/>
          <p:nvPr/>
        </p:nvSpPr>
        <p:spPr>
          <a:xfrm>
            <a:off x="1063283" y="1837188"/>
            <a:ext cx="7779433" cy="1200329"/>
          </a:xfrm>
          <a:prstGeom prst="rect">
            <a:avLst/>
          </a:prstGeom>
        </p:spPr>
        <p:txBody>
          <a:bodyPr wrap="square">
            <a:spAutoFit/>
          </a:bodyPr>
          <a:lstStyle/>
          <a:p>
            <a:pPr algn="ctr"/>
            <a:r>
              <a:rPr lang="en-IN" sz="2400" dirty="0">
                <a:solidFill>
                  <a:schemeClr val="accent1">
                    <a:lumMod val="50000"/>
                  </a:schemeClr>
                </a:solidFill>
                <a:latin typeface="Britannic Bold" panose="020B0903060703020204" pitchFamily="34" charset="0"/>
              </a:rPr>
              <a:t>Thank you for  your valuable time.</a:t>
            </a:r>
          </a:p>
          <a:p>
            <a:endParaRPr lang="en-IN" sz="2400" dirty="0">
              <a:solidFill>
                <a:schemeClr val="accent1">
                  <a:lumMod val="50000"/>
                </a:schemeClr>
              </a:solidFill>
              <a:latin typeface="Britannic Bold" panose="020B0903060703020204" pitchFamily="34" charset="0"/>
            </a:endParaRPr>
          </a:p>
          <a:p>
            <a:pPr algn="ctr"/>
            <a:r>
              <a:rPr lang="en-IN" sz="2400" dirty="0">
                <a:solidFill>
                  <a:schemeClr val="accent1">
                    <a:lumMod val="50000"/>
                  </a:schemeClr>
                </a:solidFill>
                <a:latin typeface="Britannic Bold" panose="020B0903060703020204" pitchFamily="34" charset="0"/>
              </a:rPr>
              <a:t>Please Feel Free  to contact  us </a:t>
            </a:r>
          </a:p>
        </p:txBody>
      </p:sp>
    </p:spTree>
    <p:extLst>
      <p:ext uri="{BB962C8B-B14F-4D97-AF65-F5344CB8AC3E}">
        <p14:creationId xmlns:p14="http://schemas.microsoft.com/office/powerpoint/2010/main" val="152208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53" y="624576"/>
            <a:ext cx="6186275" cy="966494"/>
          </a:xfrm>
        </p:spPr>
        <p:txBody>
          <a:bodyPr>
            <a:normAutofit fontScale="90000"/>
          </a:bodyPr>
          <a:lstStyle/>
          <a:p>
            <a:pPr algn="ctr"/>
            <a:r>
              <a:rPr lang="en-IN" sz="4400" b="1" dirty="0">
                <a:solidFill>
                  <a:schemeClr val="accent1">
                    <a:lumMod val="75000"/>
                  </a:schemeClr>
                </a:solidFill>
                <a:latin typeface="Times New Roman" panose="02020603050405020304" pitchFamily="18" charset="0"/>
                <a:cs typeface="Times New Roman" panose="02020603050405020304" pitchFamily="18" charset="0"/>
              </a:rPr>
              <a:t>Profits for Feed Millers</a:t>
            </a:r>
            <a:br>
              <a:rPr lang="en-IN" sz="4400" b="1" dirty="0">
                <a:solidFill>
                  <a:schemeClr val="accent1">
                    <a:lumMod val="75000"/>
                  </a:schemeClr>
                </a:solidFill>
              </a:rPr>
            </a:br>
            <a:endParaRPr lang="en-IN" sz="4400" b="1" dirty="0">
              <a:solidFill>
                <a:schemeClr val="accent1">
                  <a:lumMod val="75000"/>
                </a:schemeClr>
              </a:solidFill>
            </a:endParaRPr>
          </a:p>
        </p:txBody>
      </p:sp>
      <p:sp>
        <p:nvSpPr>
          <p:cNvPr id="3" name="Content Placeholder 2"/>
          <p:cNvSpPr>
            <a:spLocks noGrp="1"/>
          </p:cNvSpPr>
          <p:nvPr>
            <p:ph idx="1"/>
          </p:nvPr>
        </p:nvSpPr>
        <p:spPr>
          <a:xfrm>
            <a:off x="654809" y="1807290"/>
            <a:ext cx="8475124" cy="3969396"/>
          </a:xfrm>
        </p:spPr>
        <p:txBody>
          <a:bodyPr>
            <a:noAutofit/>
          </a:bodyPr>
          <a:lstStyle/>
          <a:p>
            <a:r>
              <a:rPr lang="en-US" sz="2400" dirty="0">
                <a:solidFill>
                  <a:schemeClr val="bg2"/>
                </a:solidFill>
                <a:cs typeface="Aharoni" panose="02010803020104030203" pitchFamily="2" charset="-79"/>
              </a:rPr>
              <a:t> </a:t>
            </a:r>
            <a:r>
              <a:rPr lang="en-US" sz="2400" dirty="0">
                <a:solidFill>
                  <a:schemeClr val="bg2"/>
                </a:solidFill>
                <a:latin typeface="Times New Roman" panose="02020603050405020304" pitchFamily="18" charset="0"/>
                <a:cs typeface="Times New Roman" panose="02020603050405020304" pitchFamily="18" charset="0"/>
              </a:rPr>
              <a:t>Decreases the process loss. </a:t>
            </a:r>
          </a:p>
          <a:p>
            <a:pPr marL="0" indent="0">
              <a:buNone/>
            </a:pPr>
            <a:endParaRPr lang="en-US" sz="2400" dirty="0">
              <a:solidFill>
                <a:schemeClr val="bg2"/>
              </a:solidFill>
              <a:latin typeface="Times New Roman" panose="02020603050405020304" pitchFamily="18" charset="0"/>
              <a:cs typeface="Times New Roman" panose="02020603050405020304" pitchFamily="18" charset="0"/>
            </a:endParaRPr>
          </a:p>
          <a:p>
            <a:r>
              <a:rPr lang="en-US" sz="2400" dirty="0">
                <a:solidFill>
                  <a:schemeClr val="bg2"/>
                </a:solidFill>
                <a:latin typeface="Times New Roman" panose="02020603050405020304" pitchFamily="18" charset="0"/>
                <a:cs typeface="Times New Roman" panose="02020603050405020304" pitchFamily="18" charset="0"/>
              </a:rPr>
              <a:t>Using ‘Extra water’ with              usage </a:t>
            </a:r>
            <a:r>
              <a:rPr lang="en-US" sz="2400" dirty="0" err="1">
                <a:solidFill>
                  <a:schemeClr val="bg2"/>
                </a:solidFill>
                <a:latin typeface="Times New Roman" panose="02020603050405020304" pitchFamily="18" charset="0"/>
                <a:cs typeface="Times New Roman" panose="02020603050405020304" pitchFamily="18" charset="0"/>
              </a:rPr>
              <a:t>upto</a:t>
            </a:r>
            <a:r>
              <a:rPr lang="en-US" sz="2400" dirty="0">
                <a:solidFill>
                  <a:schemeClr val="bg2"/>
                </a:solidFill>
                <a:latin typeface="Times New Roman" panose="02020603050405020304" pitchFamily="18" charset="0"/>
                <a:cs typeface="Times New Roman" panose="02020603050405020304" pitchFamily="18" charset="0"/>
              </a:rPr>
              <a:t> 30 kgs/ MT * in the feed </a:t>
            </a:r>
          </a:p>
          <a:p>
            <a:pPr>
              <a:buNone/>
            </a:pPr>
            <a:r>
              <a:rPr lang="en-US" sz="2400" dirty="0">
                <a:solidFill>
                  <a:schemeClr val="bg2"/>
                </a:solidFill>
                <a:latin typeface="Times New Roman" panose="02020603050405020304" pitchFamily="18" charset="0"/>
                <a:cs typeface="Times New Roman" panose="02020603050405020304" pitchFamily="18" charset="0"/>
              </a:rPr>
              <a:t>    increases the feed weight thus increasing the overall profitability. </a:t>
            </a:r>
          </a:p>
          <a:p>
            <a:r>
              <a:rPr lang="en-US" sz="2400" dirty="0">
                <a:solidFill>
                  <a:schemeClr val="bg2"/>
                </a:solidFill>
                <a:latin typeface="Times New Roman" panose="02020603050405020304" pitchFamily="18" charset="0"/>
                <a:cs typeface="Times New Roman" panose="02020603050405020304" pitchFamily="18" charset="0"/>
              </a:rPr>
              <a:t> Because of the increase in throughput of the machine/die, the electric load / amperage  will go down which decreases the electricity bill. </a:t>
            </a:r>
          </a:p>
        </p:txBody>
      </p:sp>
      <p:sp>
        <p:nvSpPr>
          <p:cNvPr id="6" name="Content Placeholder 2">
            <a:extLst>
              <a:ext uri="{FF2B5EF4-FFF2-40B4-BE49-F238E27FC236}">
                <a16:creationId xmlns:a16="http://schemas.microsoft.com/office/drawing/2014/main" id="{19A5132D-9CC2-43A9-BF31-CA5CAE2392AF}"/>
              </a:ext>
            </a:extLst>
          </p:cNvPr>
          <p:cNvSpPr txBox="1">
            <a:spLocks/>
          </p:cNvSpPr>
          <p:nvPr/>
        </p:nvSpPr>
        <p:spPr>
          <a:xfrm>
            <a:off x="898228" y="6420786"/>
            <a:ext cx="9651574" cy="652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1">
                    <a:lumMod val="75000"/>
                  </a:schemeClr>
                </a:solidFill>
                <a:cs typeface="Aharoni" panose="02010803020104030203" pitchFamily="2" charset="-79"/>
              </a:rPr>
              <a:t>*</a:t>
            </a:r>
            <a:r>
              <a:rPr lang="en-US" sz="1400" dirty="0">
                <a:solidFill>
                  <a:schemeClr val="accent1">
                    <a:lumMod val="75000"/>
                  </a:schemeClr>
                </a:solidFill>
                <a:cs typeface="Aharoni" panose="02010803020104030203" pitchFamily="2" charset="-79"/>
              </a:rPr>
              <a:t>The maximum usage of water with                                ( varies under different moisture/ climatic condition)</a:t>
            </a:r>
            <a:endParaRPr lang="en-US" dirty="0">
              <a:solidFill>
                <a:schemeClr val="accent1">
                  <a:lumMod val="75000"/>
                </a:schemeClr>
              </a:solidFill>
              <a:cs typeface="Aharoni" panose="02010803020104030203" pitchFamily="2" charset="-79"/>
            </a:endParaRPr>
          </a:p>
        </p:txBody>
      </p:sp>
      <p:pic>
        <p:nvPicPr>
          <p:cNvPr id="9"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91116" y="105687"/>
            <a:ext cx="2296800" cy="984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031185" y="2665524"/>
            <a:ext cx="921815" cy="395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803514" y="6420786"/>
            <a:ext cx="921815" cy="39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7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5" y="2019959"/>
            <a:ext cx="8609429" cy="4473609"/>
          </a:xfrm>
        </p:spPr>
        <p:txBody>
          <a:bodyPr>
            <a:normAutofit fontScale="77500" lnSpcReduction="20000"/>
          </a:bodyPr>
          <a:lstStyle/>
          <a:p>
            <a:pPr algn="just">
              <a:lnSpc>
                <a:spcPct val="160000"/>
              </a:lnSpc>
            </a:pPr>
            <a:r>
              <a:rPr lang="en-IN" dirty="0">
                <a:solidFill>
                  <a:schemeClr val="bg2"/>
                </a:solidFill>
                <a:latin typeface="Times New Roman" panose="02020603050405020304" pitchFamily="18" charset="0"/>
                <a:cs typeface="Times New Roman" panose="02020603050405020304" pitchFamily="18" charset="0"/>
              </a:rPr>
              <a:t>Can be used in maize storage to avoid the moisture loss, shrinkage, </a:t>
            </a:r>
            <a:r>
              <a:rPr lang="en-IN" dirty="0" err="1">
                <a:solidFill>
                  <a:schemeClr val="bg2"/>
                </a:solidFill>
                <a:latin typeface="Times New Roman" panose="02020603050405020304" pitchFamily="18" charset="0"/>
                <a:cs typeface="Times New Roman" panose="02020603050405020304" pitchFamily="18" charset="0"/>
              </a:rPr>
              <a:t>mold</a:t>
            </a:r>
            <a:r>
              <a:rPr lang="en-IN" dirty="0">
                <a:solidFill>
                  <a:schemeClr val="bg2"/>
                </a:solidFill>
                <a:latin typeface="Times New Roman" panose="02020603050405020304" pitchFamily="18" charset="0"/>
                <a:cs typeface="Times New Roman" panose="02020603050405020304" pitchFamily="18" charset="0"/>
              </a:rPr>
              <a:t> and pest  infestation also to retain the nutritional value because of microorganism spoilage and also maintains the freshness of the major input raw material without spoilage  &amp; degradation. </a:t>
            </a:r>
          </a:p>
          <a:p>
            <a:endParaRPr lang="en-IN" dirty="0">
              <a:solidFill>
                <a:schemeClr val="bg2"/>
              </a:solidFill>
              <a:latin typeface="Times New Roman" panose="02020603050405020304" pitchFamily="18" charset="0"/>
              <a:cs typeface="Times New Roman" panose="02020603050405020304" pitchFamily="18" charset="0"/>
            </a:endParaRPr>
          </a:p>
          <a:p>
            <a:pPr algn="just"/>
            <a:r>
              <a:rPr lang="en-US" dirty="0">
                <a:solidFill>
                  <a:schemeClr val="bg2"/>
                </a:solidFill>
                <a:latin typeface="Times New Roman" panose="02020603050405020304" pitchFamily="18" charset="0"/>
                <a:cs typeface="Times New Roman" panose="02020603050405020304" pitchFamily="18" charset="0"/>
              </a:rPr>
              <a:t>Decreases the bacterial and fungal load because of proper cooking, </a:t>
            </a:r>
          </a:p>
          <a:p>
            <a:pPr marL="0" indent="0" algn="just">
              <a:buNone/>
            </a:pPr>
            <a:r>
              <a:rPr lang="en-US" dirty="0">
                <a:solidFill>
                  <a:schemeClr val="bg2"/>
                </a:solidFill>
                <a:latin typeface="Times New Roman" panose="02020603050405020304" pitchFamily="18" charset="0"/>
                <a:cs typeface="Times New Roman" panose="02020603050405020304" pitchFamily="18" charset="0"/>
              </a:rPr>
              <a:t>   gelatinization.</a:t>
            </a:r>
          </a:p>
          <a:p>
            <a:endParaRPr lang="en-US" dirty="0">
              <a:solidFill>
                <a:schemeClr val="bg2"/>
              </a:solidFill>
              <a:latin typeface="Times New Roman" panose="02020603050405020304" pitchFamily="18" charset="0"/>
              <a:cs typeface="Times New Roman" panose="02020603050405020304" pitchFamily="18" charset="0"/>
            </a:endParaRPr>
          </a:p>
          <a:p>
            <a:pPr algn="just"/>
            <a:r>
              <a:rPr lang="en-US" dirty="0">
                <a:solidFill>
                  <a:schemeClr val="bg2"/>
                </a:solidFill>
                <a:latin typeface="Times New Roman" panose="02020603050405020304" pitchFamily="18" charset="0"/>
                <a:cs typeface="Times New Roman" panose="02020603050405020304" pitchFamily="18" charset="0"/>
              </a:rPr>
              <a:t>Minimizes the fines and zeroing down on molds. </a:t>
            </a:r>
          </a:p>
          <a:p>
            <a:endParaRPr lang="en-US" dirty="0"/>
          </a:p>
          <a:p>
            <a:endParaRPr lang="en-US" dirty="0"/>
          </a:p>
          <a:p>
            <a:endParaRPr lang="en-IN" dirty="0"/>
          </a:p>
        </p:txBody>
      </p:sp>
      <p:sp>
        <p:nvSpPr>
          <p:cNvPr id="5" name="Title 1"/>
          <p:cNvSpPr>
            <a:spLocks noGrp="1"/>
          </p:cNvSpPr>
          <p:nvPr>
            <p:ph type="title"/>
          </p:nvPr>
        </p:nvSpPr>
        <p:spPr>
          <a:xfrm>
            <a:off x="196665" y="642125"/>
            <a:ext cx="5858146" cy="966494"/>
          </a:xfrm>
        </p:spPr>
        <p:txBody>
          <a:bodyPr>
            <a:normAutofit fontScale="90000"/>
          </a:bodyPr>
          <a:lstStyle/>
          <a:p>
            <a:pPr algn="ctr"/>
            <a:r>
              <a:rPr lang="en-IN" sz="4400" b="1" dirty="0">
                <a:solidFill>
                  <a:schemeClr val="accent1">
                    <a:lumMod val="75000"/>
                  </a:schemeClr>
                </a:solidFill>
                <a:latin typeface="Times New Roman" panose="02020603050405020304" pitchFamily="18" charset="0"/>
                <a:cs typeface="Times New Roman" panose="02020603050405020304" pitchFamily="18" charset="0"/>
              </a:rPr>
              <a:t>Profits for Feed Millers</a:t>
            </a:r>
            <a:br>
              <a:rPr lang="en-IN" sz="4400" b="1" dirty="0">
                <a:solidFill>
                  <a:schemeClr val="accent1">
                    <a:lumMod val="75000"/>
                  </a:schemeClr>
                </a:solidFill>
              </a:rPr>
            </a:br>
            <a:endParaRPr lang="en-IN" sz="4400" b="1" dirty="0">
              <a:solidFill>
                <a:schemeClr val="accent1">
                  <a:lumMod val="75000"/>
                </a:schemeClr>
              </a:solidFill>
            </a:endParaRPr>
          </a:p>
        </p:txBody>
      </p:sp>
      <p:pic>
        <p:nvPicPr>
          <p:cNvPr id="7"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54393" y="150002"/>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0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911" y="2188985"/>
            <a:ext cx="8707901" cy="4026893"/>
          </a:xfrm>
        </p:spPr>
        <p:txBody>
          <a:bodyPr>
            <a:normAutofit fontScale="77500" lnSpcReduction="20000"/>
          </a:bodyPr>
          <a:lstStyle/>
          <a:p>
            <a:r>
              <a:rPr lang="en-US" sz="3000" dirty="0">
                <a:solidFill>
                  <a:schemeClr val="bg2"/>
                </a:solidFill>
                <a:latin typeface="Times New Roman" panose="02020603050405020304" pitchFamily="18" charset="0"/>
                <a:cs typeface="Times New Roman" panose="02020603050405020304" pitchFamily="18" charset="0"/>
              </a:rPr>
              <a:t>Increases the life of the die. </a:t>
            </a:r>
          </a:p>
          <a:p>
            <a:endParaRPr lang="en-US" sz="3000" dirty="0">
              <a:solidFill>
                <a:schemeClr val="bg2"/>
              </a:solidFill>
              <a:latin typeface="Times New Roman" panose="02020603050405020304" pitchFamily="18" charset="0"/>
              <a:cs typeface="Times New Roman" panose="02020603050405020304" pitchFamily="18" charset="0"/>
            </a:endParaRPr>
          </a:p>
          <a:p>
            <a:r>
              <a:rPr lang="en-US" sz="3000" dirty="0">
                <a:solidFill>
                  <a:schemeClr val="bg2"/>
                </a:solidFill>
                <a:latin typeface="Times New Roman" panose="02020603050405020304" pitchFamily="18" charset="0"/>
                <a:cs typeface="Times New Roman" panose="02020603050405020304" pitchFamily="18" charset="0"/>
              </a:rPr>
              <a:t>Increases the throughput of the machine thus increasing the final       </a:t>
            </a:r>
          </a:p>
          <a:p>
            <a:pPr marL="0" indent="0">
              <a:buNone/>
            </a:pPr>
            <a:r>
              <a:rPr lang="en-US" sz="3000" dirty="0">
                <a:solidFill>
                  <a:schemeClr val="bg2"/>
                </a:solidFill>
                <a:latin typeface="Times New Roman" panose="02020603050405020304" pitchFamily="18" charset="0"/>
                <a:cs typeface="Times New Roman" panose="02020603050405020304" pitchFamily="18" charset="0"/>
              </a:rPr>
              <a:t>   output/hour and decreasing the number of hours on the </a:t>
            </a:r>
            <a:r>
              <a:rPr lang="en-US" sz="3000" dirty="0" err="1">
                <a:solidFill>
                  <a:schemeClr val="bg2"/>
                </a:solidFill>
                <a:latin typeface="Times New Roman" panose="02020603050405020304" pitchFamily="18" charset="0"/>
                <a:cs typeface="Times New Roman" panose="02020603050405020304" pitchFamily="18" charset="0"/>
              </a:rPr>
              <a:t>labour</a:t>
            </a:r>
            <a:r>
              <a:rPr lang="en-US" sz="3000" dirty="0">
                <a:solidFill>
                  <a:schemeClr val="bg2"/>
                </a:solidFill>
                <a:latin typeface="Times New Roman" panose="02020603050405020304" pitchFamily="18" charset="0"/>
                <a:cs typeface="Times New Roman" panose="02020603050405020304" pitchFamily="18" charset="0"/>
              </a:rPr>
              <a:t> cost. </a:t>
            </a:r>
          </a:p>
          <a:p>
            <a:pPr marL="0" indent="0">
              <a:buNone/>
            </a:pPr>
            <a:endParaRPr lang="en-US" sz="3000" dirty="0">
              <a:solidFill>
                <a:schemeClr val="bg2"/>
              </a:solidFill>
              <a:latin typeface="Times New Roman" panose="02020603050405020304" pitchFamily="18" charset="0"/>
              <a:cs typeface="Times New Roman" panose="02020603050405020304" pitchFamily="18" charset="0"/>
            </a:endParaRPr>
          </a:p>
          <a:p>
            <a:r>
              <a:rPr lang="en-US" sz="3000" dirty="0">
                <a:solidFill>
                  <a:schemeClr val="bg2"/>
                </a:solidFill>
                <a:latin typeface="Times New Roman" panose="02020603050405020304" pitchFamily="18" charset="0"/>
                <a:cs typeface="Times New Roman" panose="02020603050405020304" pitchFamily="18" charset="0"/>
              </a:rPr>
              <a:t>Smooth running of plant decreases the overall maintenance cost.</a:t>
            </a:r>
          </a:p>
          <a:p>
            <a:endParaRPr lang="en-US" sz="3000" dirty="0">
              <a:solidFill>
                <a:schemeClr val="bg2"/>
              </a:solidFill>
              <a:latin typeface="Times New Roman" panose="02020603050405020304" pitchFamily="18" charset="0"/>
              <a:cs typeface="Times New Roman" panose="02020603050405020304" pitchFamily="18" charset="0"/>
            </a:endParaRPr>
          </a:p>
          <a:p>
            <a:pPr marL="0" indent="0"/>
            <a:r>
              <a:rPr lang="en-US" sz="3000" dirty="0">
                <a:solidFill>
                  <a:schemeClr val="bg2"/>
                </a:solidFill>
                <a:latin typeface="Times New Roman" panose="02020603050405020304" pitchFamily="18" charset="0"/>
                <a:cs typeface="Times New Roman" panose="02020603050405020304" pitchFamily="18" charset="0"/>
              </a:rPr>
              <a:t>  Extra profits from decreased medicine usage in feed such as toxin </a:t>
            </a:r>
          </a:p>
          <a:p>
            <a:pPr marL="0" indent="0">
              <a:buNone/>
            </a:pPr>
            <a:r>
              <a:rPr lang="en-US" sz="3000" dirty="0">
                <a:solidFill>
                  <a:schemeClr val="bg2"/>
                </a:solidFill>
                <a:latin typeface="Times New Roman" panose="02020603050405020304" pitchFamily="18" charset="0"/>
                <a:cs typeface="Times New Roman" panose="02020603050405020304" pitchFamily="18" charset="0"/>
              </a:rPr>
              <a:t>    binders, mold inhibitors etc.,</a:t>
            </a:r>
          </a:p>
          <a:p>
            <a:endParaRPr lang="en-US" dirty="0"/>
          </a:p>
          <a:p>
            <a:endParaRPr lang="en-IN" dirty="0"/>
          </a:p>
        </p:txBody>
      </p:sp>
      <p:sp>
        <p:nvSpPr>
          <p:cNvPr id="5" name="Title 1"/>
          <p:cNvSpPr>
            <a:spLocks noGrp="1"/>
          </p:cNvSpPr>
          <p:nvPr>
            <p:ph type="title"/>
          </p:nvPr>
        </p:nvSpPr>
        <p:spPr>
          <a:xfrm>
            <a:off x="118443" y="642125"/>
            <a:ext cx="6340414" cy="966494"/>
          </a:xfrm>
        </p:spPr>
        <p:txBody>
          <a:bodyPr>
            <a:normAutofit fontScale="90000"/>
          </a:bodyPr>
          <a:lstStyle/>
          <a:p>
            <a:pPr algn="ctr"/>
            <a:r>
              <a:rPr lang="en-IN" sz="4400" b="1" dirty="0">
                <a:solidFill>
                  <a:schemeClr val="accent1">
                    <a:lumMod val="75000"/>
                  </a:schemeClr>
                </a:solidFill>
                <a:latin typeface="Times New Roman" panose="02020603050405020304" pitchFamily="18" charset="0"/>
                <a:cs typeface="Times New Roman" panose="02020603050405020304" pitchFamily="18" charset="0"/>
              </a:rPr>
              <a:t>Profits for Feed Millers</a:t>
            </a:r>
            <a:br>
              <a:rPr lang="en-IN" sz="4400" b="1" dirty="0">
                <a:solidFill>
                  <a:schemeClr val="accent1">
                    <a:lumMod val="75000"/>
                  </a:schemeClr>
                </a:solidFill>
                <a:latin typeface="Times New Roman" panose="02020603050405020304" pitchFamily="18" charset="0"/>
                <a:cs typeface="Times New Roman" panose="02020603050405020304" pitchFamily="18" charset="0"/>
              </a:rPr>
            </a:br>
            <a:endParaRPr lang="en-IN" sz="4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149173" y="249468"/>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36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30" y="86158"/>
            <a:ext cx="3883105" cy="1325563"/>
          </a:xfrm>
        </p:spPr>
        <p:txBody>
          <a:bodyPr>
            <a:normAutofit fontScale="90000"/>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Feed Quality</a:t>
            </a:r>
          </a:p>
        </p:txBody>
      </p:sp>
      <p:sp>
        <p:nvSpPr>
          <p:cNvPr id="3" name="Content Placeholder 2"/>
          <p:cNvSpPr>
            <a:spLocks noGrp="1"/>
          </p:cNvSpPr>
          <p:nvPr>
            <p:ph idx="1"/>
          </p:nvPr>
        </p:nvSpPr>
        <p:spPr>
          <a:xfrm>
            <a:off x="717452" y="2061516"/>
            <a:ext cx="8468752" cy="4170471"/>
          </a:xfrm>
        </p:spPr>
        <p:txBody>
          <a:bodyPr>
            <a:noAutofit/>
          </a:bodyPr>
          <a:lstStyle/>
          <a:p>
            <a:r>
              <a:rPr lang="en-US" dirty="0">
                <a:solidFill>
                  <a:schemeClr val="bg2"/>
                </a:solidFill>
                <a:latin typeface="Times New Roman" panose="02020603050405020304" pitchFamily="18" charset="0"/>
                <a:cs typeface="Times New Roman" panose="02020603050405020304" pitchFamily="18" charset="0"/>
              </a:rPr>
              <a:t>Controls moisture in the feed and avoids weight loss due to moisture.</a:t>
            </a:r>
          </a:p>
          <a:p>
            <a:endParaRPr lang="en-US" dirty="0">
              <a:solidFill>
                <a:schemeClr val="bg2"/>
              </a:solidFill>
              <a:latin typeface="Times New Roman" panose="02020603050405020304" pitchFamily="18" charset="0"/>
              <a:cs typeface="Times New Roman" panose="02020603050405020304" pitchFamily="18" charset="0"/>
            </a:endParaRPr>
          </a:p>
          <a:p>
            <a:r>
              <a:rPr lang="en-US" dirty="0">
                <a:solidFill>
                  <a:schemeClr val="bg2"/>
                </a:solidFill>
                <a:latin typeface="Times New Roman" panose="02020603050405020304" pitchFamily="18" charset="0"/>
                <a:cs typeface="Times New Roman" panose="02020603050405020304" pitchFamily="18" charset="0"/>
              </a:rPr>
              <a:t>Decreases the fines in the feed.</a:t>
            </a:r>
          </a:p>
          <a:p>
            <a:endParaRPr lang="en-US" dirty="0">
              <a:solidFill>
                <a:schemeClr val="bg2"/>
              </a:solidFill>
              <a:latin typeface="Times New Roman" panose="02020603050405020304" pitchFamily="18" charset="0"/>
              <a:cs typeface="Times New Roman" panose="02020603050405020304" pitchFamily="18" charset="0"/>
            </a:endParaRPr>
          </a:p>
          <a:p>
            <a:r>
              <a:rPr lang="en-US" dirty="0">
                <a:solidFill>
                  <a:schemeClr val="bg2"/>
                </a:solidFill>
                <a:latin typeface="Times New Roman" panose="02020603050405020304" pitchFamily="18" charset="0"/>
                <a:cs typeface="Times New Roman" panose="02020603050405020304" pitchFamily="18" charset="0"/>
              </a:rPr>
              <a:t>Improves the cooking of pellets and also improves the palatability. </a:t>
            </a:r>
          </a:p>
          <a:p>
            <a:endParaRPr lang="en-US" dirty="0">
              <a:solidFill>
                <a:schemeClr val="bg2"/>
              </a:solidFill>
              <a:latin typeface="Times New Roman" panose="02020603050405020304" pitchFamily="18" charset="0"/>
              <a:cs typeface="Times New Roman" panose="02020603050405020304" pitchFamily="18" charset="0"/>
            </a:endParaRPr>
          </a:p>
          <a:p>
            <a:r>
              <a:rPr lang="en-US" dirty="0">
                <a:solidFill>
                  <a:schemeClr val="bg2"/>
                </a:solidFill>
                <a:latin typeface="Times New Roman" panose="02020603050405020304" pitchFamily="18" charset="0"/>
                <a:cs typeface="Times New Roman" panose="02020603050405020304" pitchFamily="18" charset="0"/>
              </a:rPr>
              <a:t>Improves the </a:t>
            </a:r>
            <a:r>
              <a:rPr lang="en-US" dirty="0" err="1">
                <a:solidFill>
                  <a:schemeClr val="bg2"/>
                </a:solidFill>
                <a:latin typeface="Times New Roman" panose="02020603050405020304" pitchFamily="18" charset="0"/>
                <a:cs typeface="Times New Roman" panose="02020603050405020304" pitchFamily="18" charset="0"/>
              </a:rPr>
              <a:t>colour</a:t>
            </a:r>
            <a:r>
              <a:rPr lang="en-US" dirty="0">
                <a:solidFill>
                  <a:schemeClr val="bg2"/>
                </a:solidFill>
                <a:latin typeface="Times New Roman" panose="02020603050405020304" pitchFamily="18" charset="0"/>
                <a:cs typeface="Times New Roman" panose="02020603050405020304" pitchFamily="18" charset="0"/>
              </a:rPr>
              <a:t> of the feed.</a:t>
            </a:r>
            <a:endParaRPr lang="en-IN" sz="2600" dirty="0">
              <a:cs typeface="Calibri" panose="020F0502020204030204" pitchFamily="34" charset="0"/>
            </a:endParaRPr>
          </a:p>
        </p:txBody>
      </p:sp>
      <p:pic>
        <p:nvPicPr>
          <p:cNvPr id="5"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013070" y="86158"/>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4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346" y="1532381"/>
            <a:ext cx="8543925" cy="5224021"/>
          </a:xfrm>
        </p:spPr>
        <p:txBody>
          <a:bodyPr>
            <a:noAutofit/>
          </a:bodyPr>
          <a:lstStyle/>
          <a:p>
            <a:pPr algn="just">
              <a:lnSpc>
                <a:spcPct val="150000"/>
              </a:lnSpc>
            </a:pPr>
            <a:r>
              <a:rPr lang="en-US" dirty="0">
                <a:solidFill>
                  <a:schemeClr val="bg2"/>
                </a:solidFill>
                <a:latin typeface="Times New Roman" panose="02020603050405020304" pitchFamily="18" charset="0"/>
                <a:cs typeface="Times New Roman" panose="02020603050405020304" pitchFamily="18" charset="0"/>
              </a:rPr>
              <a:t>Improves the digestion of the bird, leads to lessor intake of water and more of feed, finally decreasing the number of days of production/batch. </a:t>
            </a:r>
          </a:p>
          <a:p>
            <a:pPr>
              <a:lnSpc>
                <a:spcPct val="150000"/>
              </a:lnSpc>
            </a:pPr>
            <a:r>
              <a:rPr lang="en-US" dirty="0">
                <a:solidFill>
                  <a:schemeClr val="bg2"/>
                </a:solidFill>
                <a:latin typeface="Times New Roman" panose="02020603050405020304" pitchFamily="18" charset="0"/>
                <a:cs typeface="Times New Roman" panose="02020603050405020304" pitchFamily="18" charset="0"/>
              </a:rPr>
              <a:t>Decreases the bacterial and the fungal load of the feed.</a:t>
            </a:r>
          </a:p>
          <a:p>
            <a:pPr>
              <a:lnSpc>
                <a:spcPct val="150000"/>
              </a:lnSpc>
            </a:pPr>
            <a:r>
              <a:rPr lang="en-US" dirty="0">
                <a:solidFill>
                  <a:schemeClr val="bg2"/>
                </a:solidFill>
                <a:latin typeface="Times New Roman" panose="02020603050405020304" pitchFamily="18" charset="0"/>
                <a:cs typeface="Times New Roman" panose="02020603050405020304" pitchFamily="18" charset="0"/>
              </a:rPr>
              <a:t>Decreases the toxicity of feed and in turn of the bird thus decreasing the mortality.</a:t>
            </a:r>
          </a:p>
          <a:p>
            <a:pPr>
              <a:lnSpc>
                <a:spcPct val="150000"/>
              </a:lnSpc>
            </a:pPr>
            <a:r>
              <a:rPr lang="en-US" dirty="0">
                <a:solidFill>
                  <a:schemeClr val="bg2"/>
                </a:solidFill>
                <a:latin typeface="Times New Roman" panose="02020603050405020304" pitchFamily="18" charset="0"/>
                <a:cs typeface="Times New Roman" panose="02020603050405020304" pitchFamily="18" charset="0"/>
              </a:rPr>
              <a:t>Increases the shelf life of the feed.</a:t>
            </a:r>
            <a:r>
              <a:rPr lang="en-US" sz="2600" dirty="0">
                <a:solidFill>
                  <a:schemeClr val="bg2"/>
                </a:solidFill>
                <a:latin typeface="Times New Roman" panose="02020603050405020304" pitchFamily="18" charset="0"/>
                <a:cs typeface="Times New Roman" panose="02020603050405020304" pitchFamily="18" charset="0"/>
              </a:rPr>
              <a:t> </a:t>
            </a:r>
          </a:p>
          <a:p>
            <a:endParaRPr lang="en-US" sz="2600" dirty="0">
              <a:cs typeface="Calibri" panose="020F0502020204030204" pitchFamily="34" charset="0"/>
            </a:endParaRPr>
          </a:p>
          <a:p>
            <a:pPr marL="0" indent="0">
              <a:buNone/>
            </a:pPr>
            <a:endParaRPr lang="en-IN" sz="2600" dirty="0">
              <a:cs typeface="Calibri" panose="020F0502020204030204" pitchFamily="34" charset="0"/>
            </a:endParaRPr>
          </a:p>
        </p:txBody>
      </p:sp>
      <p:pic>
        <p:nvPicPr>
          <p:cNvPr id="5"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159620" y="101598"/>
            <a:ext cx="2296800" cy="98424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BDEAC3C-B50F-4366-87E4-6D65E6921677}"/>
              </a:ext>
            </a:extLst>
          </p:cNvPr>
          <p:cNvSpPr>
            <a:spLocks noGrp="1"/>
          </p:cNvSpPr>
          <p:nvPr>
            <p:ph type="title"/>
          </p:nvPr>
        </p:nvSpPr>
        <p:spPr>
          <a:xfrm>
            <a:off x="449580" y="101598"/>
            <a:ext cx="8543925" cy="1325563"/>
          </a:xfrm>
        </p:spPr>
        <p:txBody>
          <a:bodyPr>
            <a:normAutofit/>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Feed Quality</a:t>
            </a:r>
          </a:p>
        </p:txBody>
      </p:sp>
    </p:spTree>
    <p:extLst>
      <p:ext uri="{BB962C8B-B14F-4D97-AF65-F5344CB8AC3E}">
        <p14:creationId xmlns:p14="http://schemas.microsoft.com/office/powerpoint/2010/main" val="341111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4819" y="2330662"/>
            <a:ext cx="8502353" cy="450841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Almost minimizes the weight loss in the final feed after bagging and storing at factory/ distributor or the farmer level.</a:t>
            </a:r>
          </a:p>
          <a:p>
            <a:pPr marL="285750" indent="-285750">
              <a:lnSpc>
                <a:spcPct val="150000"/>
              </a:lnSpc>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Decreases the bacterial and </a:t>
            </a:r>
            <a:r>
              <a:rPr lang="en-US" sz="2000" dirty="0">
                <a:solidFill>
                  <a:schemeClr val="bg2"/>
                </a:solidFill>
                <a:latin typeface="Times New Roman" panose="02020603050405020304" pitchFamily="18" charset="0"/>
                <a:cs typeface="Times New Roman" panose="02020603050405020304" pitchFamily="18" charset="0"/>
              </a:rPr>
              <a:t>fungal</a:t>
            </a:r>
            <a:r>
              <a:rPr lang="en-US" sz="2400" dirty="0">
                <a:solidFill>
                  <a:schemeClr val="bg2"/>
                </a:solidFill>
                <a:latin typeface="Times New Roman" panose="02020603050405020304" pitchFamily="18" charset="0"/>
                <a:cs typeface="Times New Roman" panose="02020603050405020304" pitchFamily="18" charset="0"/>
              </a:rPr>
              <a:t> load on the bird.</a:t>
            </a:r>
          </a:p>
          <a:p>
            <a:pPr marL="285750" indent="-285750">
              <a:lnSpc>
                <a:spcPct val="150000"/>
              </a:lnSpc>
              <a:buFont typeface="Arial" panose="020B0604020202020204" pitchFamily="34" charset="0"/>
              <a:buChar char="•"/>
            </a:pPr>
            <a:r>
              <a:rPr lang="en-US" sz="2400" dirty="0">
                <a:solidFill>
                  <a:schemeClr val="bg2"/>
                </a:solidFill>
                <a:latin typeface="Times New Roman" panose="02020603050405020304" pitchFamily="18" charset="0"/>
                <a:cs typeface="Times New Roman" panose="02020603050405020304" pitchFamily="18" charset="0"/>
              </a:rPr>
              <a:t>Decreases the cost of medicines as the bacterial and fungal infections will go down because of proper cooking, gelatinization, fines and zeroing down on moulds. </a:t>
            </a:r>
          </a:p>
          <a:p>
            <a:pPr marL="285750" indent="-285750">
              <a:lnSpc>
                <a:spcPct val="150000"/>
              </a:lnSpc>
              <a:buFont typeface="Arial" panose="020B0604020202020204" pitchFamily="34" charset="0"/>
              <a:buChar char="•"/>
            </a:pPr>
            <a:r>
              <a:rPr lang="en-IN" sz="2400" dirty="0">
                <a:solidFill>
                  <a:schemeClr val="bg2"/>
                </a:solidFill>
                <a:latin typeface="Times New Roman" panose="02020603050405020304" pitchFamily="18" charset="0"/>
                <a:cs typeface="Times New Roman" panose="02020603050405020304" pitchFamily="18" charset="0"/>
              </a:rPr>
              <a:t>Maintains the freshness of the feed for longer duration.</a:t>
            </a:r>
            <a:endParaRPr lang="en-US" sz="2400" dirty="0">
              <a:solidFill>
                <a:schemeClr val="bg2"/>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2400" dirty="0">
              <a:cs typeface="Calibri" panose="020F0502020204030204" pitchFamily="34" charset="0"/>
            </a:endParaRPr>
          </a:p>
        </p:txBody>
      </p:sp>
      <p:pic>
        <p:nvPicPr>
          <p:cNvPr id="6"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960372" y="191511"/>
            <a:ext cx="2296800" cy="98424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BC03673-3104-452A-8E87-FDCB64801F1C}"/>
              </a:ext>
            </a:extLst>
          </p:cNvPr>
          <p:cNvSpPr>
            <a:spLocks noGrp="1"/>
          </p:cNvSpPr>
          <p:nvPr>
            <p:ph type="title"/>
          </p:nvPr>
        </p:nvSpPr>
        <p:spPr>
          <a:xfrm>
            <a:off x="480015" y="20853"/>
            <a:ext cx="8543925" cy="1325563"/>
          </a:xfrm>
        </p:spPr>
        <p:txBody>
          <a:bodyPr>
            <a:normAutofit/>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Feed Quality</a:t>
            </a:r>
          </a:p>
        </p:txBody>
      </p:sp>
    </p:spTree>
    <p:extLst>
      <p:ext uri="{BB962C8B-B14F-4D97-AF65-F5344CB8AC3E}">
        <p14:creationId xmlns:p14="http://schemas.microsoft.com/office/powerpoint/2010/main" val="2949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10" y="34202"/>
            <a:ext cx="3897676" cy="1325563"/>
          </a:xfrm>
        </p:spPr>
        <p:txBody>
          <a:bodyPr>
            <a:normAutofit/>
          </a:bodyPr>
          <a:lstStyle/>
          <a:p>
            <a:r>
              <a:rPr lang="en-IN" b="1" dirty="0">
                <a:solidFill>
                  <a:schemeClr val="accent1">
                    <a:lumMod val="75000"/>
                  </a:schemeClr>
                </a:solidFill>
                <a:latin typeface="Times New Roman" panose="02020603050405020304" pitchFamily="18" charset="0"/>
                <a:cs typeface="Times New Roman" panose="02020603050405020304" pitchFamily="18" charset="0"/>
              </a:rPr>
              <a:t>Customers</a:t>
            </a:r>
          </a:p>
        </p:txBody>
      </p:sp>
      <p:sp>
        <p:nvSpPr>
          <p:cNvPr id="3" name="Content Placeholder 2"/>
          <p:cNvSpPr>
            <a:spLocks noGrp="1"/>
          </p:cNvSpPr>
          <p:nvPr>
            <p:ph idx="1"/>
          </p:nvPr>
        </p:nvSpPr>
        <p:spPr>
          <a:xfrm>
            <a:off x="583593" y="1672287"/>
            <a:ext cx="8518204" cy="4868092"/>
          </a:xfrm>
        </p:spPr>
        <p:txBody>
          <a:bodyPr>
            <a:normAutofit/>
          </a:bodyPr>
          <a:lstStyle/>
          <a:p>
            <a:r>
              <a:rPr lang="en-US" dirty="0">
                <a:solidFill>
                  <a:schemeClr val="bg2"/>
                </a:solidFill>
                <a:latin typeface="Times New Roman" panose="02020603050405020304" pitchFamily="18" charset="0"/>
                <a:cs typeface="Times New Roman" panose="02020603050405020304" pitchFamily="18" charset="0"/>
              </a:rPr>
              <a:t>Improves the </a:t>
            </a:r>
            <a:r>
              <a:rPr lang="en-US" dirty="0" err="1">
                <a:solidFill>
                  <a:schemeClr val="bg2"/>
                </a:solidFill>
                <a:latin typeface="Times New Roman" panose="02020603050405020304" pitchFamily="18" charset="0"/>
                <a:cs typeface="Times New Roman" panose="02020603050405020304" pitchFamily="18" charset="0"/>
              </a:rPr>
              <a:t>colour</a:t>
            </a:r>
            <a:r>
              <a:rPr lang="en-US" dirty="0">
                <a:solidFill>
                  <a:schemeClr val="bg2"/>
                </a:solidFill>
                <a:latin typeface="Times New Roman" panose="02020603050405020304" pitchFamily="18" charset="0"/>
                <a:cs typeface="Times New Roman" panose="02020603050405020304" pitchFamily="18" charset="0"/>
              </a:rPr>
              <a:t> of the overall feed.</a:t>
            </a:r>
          </a:p>
          <a:p>
            <a:endParaRPr lang="en-US" dirty="0">
              <a:solidFill>
                <a:schemeClr val="bg2"/>
              </a:solidFill>
              <a:latin typeface="Times New Roman" panose="02020603050405020304" pitchFamily="18" charset="0"/>
              <a:cs typeface="Times New Roman" panose="02020603050405020304" pitchFamily="18" charset="0"/>
            </a:endParaRPr>
          </a:p>
          <a:p>
            <a:r>
              <a:rPr lang="en-US" dirty="0">
                <a:solidFill>
                  <a:schemeClr val="bg2"/>
                </a:solidFill>
                <a:latin typeface="Times New Roman" panose="02020603050405020304" pitchFamily="18" charset="0"/>
                <a:cs typeface="Times New Roman" panose="02020603050405020304" pitchFamily="18" charset="0"/>
              </a:rPr>
              <a:t>Increases the shelf life of the feed. </a:t>
            </a:r>
          </a:p>
          <a:p>
            <a:endParaRPr lang="en-US" dirty="0">
              <a:solidFill>
                <a:schemeClr val="bg2"/>
              </a:solidFill>
              <a:latin typeface="Times New Roman" panose="02020603050405020304" pitchFamily="18" charset="0"/>
              <a:cs typeface="Times New Roman" panose="02020603050405020304" pitchFamily="18" charset="0"/>
            </a:endParaRPr>
          </a:p>
          <a:p>
            <a:pPr algn="just"/>
            <a:r>
              <a:rPr lang="en-US" dirty="0">
                <a:solidFill>
                  <a:schemeClr val="bg2"/>
                </a:solidFill>
                <a:latin typeface="Times New Roman" panose="02020603050405020304" pitchFamily="18" charset="0"/>
                <a:cs typeface="Times New Roman" panose="02020603050405020304" pitchFamily="18" charset="0"/>
              </a:rPr>
              <a:t>Almost minimizes the weight loss in the final feed after bagging and storing at factory/ distributor or the farmer level.</a:t>
            </a:r>
          </a:p>
          <a:p>
            <a:endParaRPr lang="en-US" dirty="0">
              <a:solidFill>
                <a:schemeClr val="bg2"/>
              </a:solidFill>
              <a:latin typeface="Times New Roman" panose="02020603050405020304" pitchFamily="18" charset="0"/>
              <a:cs typeface="Times New Roman" panose="02020603050405020304" pitchFamily="18" charset="0"/>
            </a:endParaRPr>
          </a:p>
          <a:p>
            <a:pPr algn="just"/>
            <a:r>
              <a:rPr lang="en-US" dirty="0">
                <a:solidFill>
                  <a:schemeClr val="bg2"/>
                </a:solidFill>
                <a:latin typeface="Times New Roman" panose="02020603050405020304" pitchFamily="18" charset="0"/>
                <a:cs typeface="Times New Roman" panose="02020603050405020304" pitchFamily="18" charset="0"/>
              </a:rPr>
              <a:t>Increases the no. of lots / year and thus increasing the usage of feed of any particular and overall clientele.</a:t>
            </a:r>
          </a:p>
          <a:p>
            <a:endParaRPr lang="en-US" sz="2600" dirty="0"/>
          </a:p>
          <a:p>
            <a:endParaRPr lang="en-IN" sz="3200" dirty="0"/>
          </a:p>
          <a:p>
            <a:endParaRPr lang="en-US" dirty="0"/>
          </a:p>
          <a:p>
            <a:endParaRPr lang="en-IN" dirty="0"/>
          </a:p>
        </p:txBody>
      </p:sp>
      <p:pic>
        <p:nvPicPr>
          <p:cNvPr id="5" name="Picture 2" descr="C:\Users\USER\Desktop\Max-10 Logo-cdr.jpg"/>
          <p:cNvPicPr>
            <a:picLocks noChangeAspect="1" noChangeArrowheads="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50773" y="104325"/>
            <a:ext cx="2296800" cy="98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911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1296</TotalTime>
  <Words>1082</Words>
  <Application>Microsoft Office PowerPoint</Application>
  <PresentationFormat>A4 Paper (210x297 mm)</PresentationFormat>
  <Paragraphs>126</Paragraphs>
  <Slides>22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Aharoni</vt:lpstr>
      <vt:lpstr>Algerian</vt:lpstr>
      <vt:lpstr>Arial</vt:lpstr>
      <vt:lpstr>Berlin Sans FB</vt:lpstr>
      <vt:lpstr>Britannic Bold</vt:lpstr>
      <vt:lpstr>Calibri</vt:lpstr>
      <vt:lpstr>Corbel</vt:lpstr>
      <vt:lpstr>Times New Roman</vt:lpstr>
      <vt:lpstr>Depth</vt:lpstr>
      <vt:lpstr>Acrobat Document</vt:lpstr>
      <vt:lpstr>PowerPoint Presentation</vt:lpstr>
      <vt:lpstr>PowerPoint Presentation</vt:lpstr>
      <vt:lpstr>Profits for Feed Millers </vt:lpstr>
      <vt:lpstr>Profits for Feed Millers </vt:lpstr>
      <vt:lpstr>Profits for Feed Millers </vt:lpstr>
      <vt:lpstr>Feed Quality</vt:lpstr>
      <vt:lpstr>Feed Quality</vt:lpstr>
      <vt:lpstr>Feed Quality</vt:lpstr>
      <vt:lpstr>Customers</vt:lpstr>
      <vt:lpstr>Customers</vt:lpstr>
      <vt:lpstr>Effect on Bird</vt:lpstr>
      <vt:lpstr>PowerPoint Presentation</vt:lpstr>
      <vt:lpstr>PowerPoint Presentation</vt:lpstr>
      <vt:lpstr>Usage</vt:lpstr>
      <vt:lpstr>Usage Areas</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amish kalra</cp:lastModifiedBy>
  <cp:revision>139</cp:revision>
  <cp:lastPrinted>2021-09-25T08:29:18Z</cp:lastPrinted>
  <dcterms:created xsi:type="dcterms:W3CDTF">2020-04-10T19:37:28Z</dcterms:created>
  <dcterms:modified xsi:type="dcterms:W3CDTF">2021-10-12T14:26:46Z</dcterms:modified>
</cp:coreProperties>
</file>